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37"/>
  </p:notesMasterIdLst>
  <p:handoutMasterIdLst>
    <p:handoutMasterId r:id="rId38"/>
  </p:handoutMasterIdLst>
  <p:sldIdLst>
    <p:sldId id="439" r:id="rId2"/>
    <p:sldId id="629" r:id="rId3"/>
    <p:sldId id="630" r:id="rId4"/>
    <p:sldId id="706" r:id="rId5"/>
    <p:sldId id="726" r:id="rId6"/>
    <p:sldId id="728" r:id="rId7"/>
    <p:sldId id="727" r:id="rId8"/>
    <p:sldId id="729" r:id="rId9"/>
    <p:sldId id="730" r:id="rId10"/>
    <p:sldId id="709" r:id="rId11"/>
    <p:sldId id="731" r:id="rId12"/>
    <p:sldId id="732" r:id="rId13"/>
    <p:sldId id="733" r:id="rId14"/>
    <p:sldId id="734" r:id="rId15"/>
    <p:sldId id="711" r:id="rId16"/>
    <p:sldId id="735" r:id="rId17"/>
    <p:sldId id="712" r:id="rId18"/>
    <p:sldId id="736" r:id="rId19"/>
    <p:sldId id="713" r:id="rId20"/>
    <p:sldId id="737" r:id="rId21"/>
    <p:sldId id="714" r:id="rId22"/>
    <p:sldId id="739" r:id="rId23"/>
    <p:sldId id="740" r:id="rId24"/>
    <p:sldId id="741" r:id="rId25"/>
    <p:sldId id="742" r:id="rId26"/>
    <p:sldId id="743" r:id="rId27"/>
    <p:sldId id="744" r:id="rId28"/>
    <p:sldId id="745" r:id="rId29"/>
    <p:sldId id="715" r:id="rId30"/>
    <p:sldId id="746" r:id="rId31"/>
    <p:sldId id="747" r:id="rId32"/>
    <p:sldId id="748" r:id="rId33"/>
    <p:sldId id="716" r:id="rId34"/>
    <p:sldId id="749" r:id="rId35"/>
    <p:sldId id="705" r:id="rId36"/>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000FF"/>
    <a:srgbClr val="FFFD82"/>
    <a:srgbClr val="1B998B"/>
    <a:srgbClr val="D2DEEF"/>
    <a:srgbClr val="EAEFF7"/>
    <a:srgbClr val="0066FF"/>
    <a:srgbClr val="4472C4"/>
    <a:srgbClr val="0070C0"/>
    <a:srgbClr val="55D9D3"/>
    <a:srgbClr val="3C7B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33" autoAdjust="0"/>
    <p:restoredTop sz="87484" autoAdjust="0"/>
  </p:normalViewPr>
  <p:slideViewPr>
    <p:cSldViewPr>
      <p:cViewPr varScale="1">
        <p:scale>
          <a:sx n="75" d="100"/>
          <a:sy n="75" d="100"/>
        </p:scale>
        <p:origin x="1440" y="58"/>
      </p:cViewPr>
      <p:guideLst>
        <p:guide orient="horz" pos="2160"/>
        <p:guide pos="2880"/>
      </p:guideLst>
    </p:cSldViewPr>
  </p:slideViewPr>
  <p:outlineViewPr>
    <p:cViewPr>
      <p:scale>
        <a:sx n="33" d="100"/>
        <a:sy n="33" d="100"/>
      </p:scale>
      <p:origin x="0" y="-158"/>
    </p:cViewPr>
  </p:outlineViewPr>
  <p:notesTextViewPr>
    <p:cViewPr>
      <p:scale>
        <a:sx n="100" d="100"/>
        <a:sy n="100" d="100"/>
      </p:scale>
      <p:origin x="0" y="0"/>
    </p:cViewPr>
  </p:notesTextViewPr>
  <p:sorterViewPr>
    <p:cViewPr varScale="1">
      <p:scale>
        <a:sx n="100" d="100"/>
        <a:sy n="100" d="100"/>
      </p:scale>
      <p:origin x="0" y="0"/>
    </p:cViewPr>
  </p:sorterViewPr>
  <p:notesViewPr>
    <p:cSldViewPr>
      <p:cViewPr varScale="1">
        <p:scale>
          <a:sx n="63" d="100"/>
          <a:sy n="63" d="100"/>
        </p:scale>
        <p:origin x="2280" y="6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D78932C-8C37-49E0-91E7-9B62CE34B1F7}" type="datetimeFigureOut">
              <a:rPr lang="zh-CN" altLang="en-US" smtClean="0"/>
              <a:t>2022-06-02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E7CF6E-9FB8-447C-91C7-AEBC91D8CB0E}"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0" hangingPunct="0">
              <a:defRPr sz="1200">
                <a:latin typeface="Calibri" panose="020F0502020204030204" charset="0"/>
                <a:ea typeface="宋体" panose="02010600030101010101" pitchFamily="2" charset="-122"/>
              </a:defRPr>
            </a:lvl1pPr>
          </a:lstStyle>
          <a:p>
            <a:pPr>
              <a:defRPr/>
            </a:pPr>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0" hangingPunct="0">
              <a:defRPr sz="1200">
                <a:latin typeface="Calibri" panose="020F0502020204030204" charset="0"/>
                <a:ea typeface="宋体" panose="02010600030101010101" pitchFamily="2" charset="-122"/>
              </a:defRPr>
            </a:lvl1pPr>
          </a:lstStyle>
          <a:p>
            <a:pPr>
              <a:defRPr/>
            </a:pPr>
            <a:fld id="{6D63082C-D9FC-4144-9E95-4F8267D7FCC9}" type="datetimeFigureOut">
              <a:rPr lang="en-US"/>
              <a:t>6/2/2022</a:t>
            </a:fld>
            <a:endParaRPr 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endParaRPr lang="en-US"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0" hangingPunct="0">
              <a:defRPr sz="1200">
                <a:latin typeface="Calibri" panose="020F0502020204030204" charset="0"/>
                <a:ea typeface="宋体" panose="02010600030101010101" pitchFamily="2" charset="-122"/>
              </a:defRPr>
            </a:lvl1pPr>
          </a:lstStyle>
          <a:p>
            <a:pPr>
              <a:defRPr/>
            </a:pPr>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0" hangingPunct="0">
              <a:defRPr sz="1200">
                <a:latin typeface="Calibri" panose="020F0502020204030204" charset="0"/>
                <a:ea typeface="宋体" panose="02010600030101010101" pitchFamily="2" charset="-122"/>
              </a:defRPr>
            </a:lvl1pPr>
          </a:lstStyle>
          <a:p>
            <a:pPr>
              <a:defRPr/>
            </a:pPr>
            <a:fld id="{5D9548A5-B1AB-3F4F-9770-E08DEE99858B}"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宋体" panose="02010600030101010101" pitchFamily="2" charset="-122"/>
            </a:endParaRPr>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fld id="{358C0F6F-2FB0-3A4F-8E90-044F055463D9}" type="slidenum">
              <a:rPr lang="en-US" altLang="zh-CN"/>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10</a:t>
            </a:fld>
            <a:endParaRPr lang="en-US" altLang="zh-CN"/>
          </a:p>
        </p:txBody>
      </p:sp>
    </p:spTree>
    <p:extLst>
      <p:ext uri="{BB962C8B-B14F-4D97-AF65-F5344CB8AC3E}">
        <p14:creationId xmlns:p14="http://schemas.microsoft.com/office/powerpoint/2010/main" val="2190259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en-US" altLang="zh-CN"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11</a:t>
            </a:fld>
            <a:endParaRPr lang="en-US" altLang="zh-CN"/>
          </a:p>
        </p:txBody>
      </p:sp>
    </p:spTree>
    <p:extLst>
      <p:ext uri="{BB962C8B-B14F-4D97-AF65-F5344CB8AC3E}">
        <p14:creationId xmlns:p14="http://schemas.microsoft.com/office/powerpoint/2010/main" val="3663381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12</a:t>
            </a:fld>
            <a:endParaRPr lang="en-US" altLang="zh-CN"/>
          </a:p>
        </p:txBody>
      </p:sp>
    </p:spTree>
    <p:extLst>
      <p:ext uri="{BB962C8B-B14F-4D97-AF65-F5344CB8AC3E}">
        <p14:creationId xmlns:p14="http://schemas.microsoft.com/office/powerpoint/2010/main" val="572788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13</a:t>
            </a:fld>
            <a:endParaRPr lang="en-US" altLang="zh-CN"/>
          </a:p>
        </p:txBody>
      </p:sp>
    </p:spTree>
    <p:extLst>
      <p:ext uri="{BB962C8B-B14F-4D97-AF65-F5344CB8AC3E}">
        <p14:creationId xmlns:p14="http://schemas.microsoft.com/office/powerpoint/2010/main" val="42047412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en-US" altLang="zh-CN"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15</a:t>
            </a:fld>
            <a:endParaRPr lang="en-US" altLang="zh-CN"/>
          </a:p>
        </p:txBody>
      </p:sp>
    </p:spTree>
    <p:extLst>
      <p:ext uri="{BB962C8B-B14F-4D97-AF65-F5344CB8AC3E}">
        <p14:creationId xmlns:p14="http://schemas.microsoft.com/office/powerpoint/2010/main" val="13776847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16</a:t>
            </a:fld>
            <a:endParaRPr lang="en-US" altLang="zh-CN"/>
          </a:p>
        </p:txBody>
      </p:sp>
    </p:spTree>
    <p:extLst>
      <p:ext uri="{BB962C8B-B14F-4D97-AF65-F5344CB8AC3E}">
        <p14:creationId xmlns:p14="http://schemas.microsoft.com/office/powerpoint/2010/main" val="2374558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17</a:t>
            </a:fld>
            <a:endParaRPr lang="en-US" altLang="zh-CN"/>
          </a:p>
        </p:txBody>
      </p:sp>
    </p:spTree>
    <p:extLst>
      <p:ext uri="{BB962C8B-B14F-4D97-AF65-F5344CB8AC3E}">
        <p14:creationId xmlns:p14="http://schemas.microsoft.com/office/powerpoint/2010/main" val="10620568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18</a:t>
            </a:fld>
            <a:endParaRPr lang="en-US" altLang="zh-CN"/>
          </a:p>
        </p:txBody>
      </p:sp>
    </p:spTree>
    <p:extLst>
      <p:ext uri="{BB962C8B-B14F-4D97-AF65-F5344CB8AC3E}">
        <p14:creationId xmlns:p14="http://schemas.microsoft.com/office/powerpoint/2010/main" val="3929159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19</a:t>
            </a:fld>
            <a:endParaRPr lang="en-US" altLang="zh-CN"/>
          </a:p>
        </p:txBody>
      </p:sp>
    </p:spTree>
    <p:extLst>
      <p:ext uri="{BB962C8B-B14F-4D97-AF65-F5344CB8AC3E}">
        <p14:creationId xmlns:p14="http://schemas.microsoft.com/office/powerpoint/2010/main" val="2806431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20</a:t>
            </a:fld>
            <a:endParaRPr lang="en-US" altLang="zh-CN"/>
          </a:p>
        </p:txBody>
      </p:sp>
    </p:spTree>
    <p:extLst>
      <p:ext uri="{BB962C8B-B14F-4D97-AF65-F5344CB8AC3E}">
        <p14:creationId xmlns:p14="http://schemas.microsoft.com/office/powerpoint/2010/main" val="1135731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a:t>
            </a:fld>
            <a:endParaRPr lang="en-US" altLang="zh-CN"/>
          </a:p>
        </p:txBody>
      </p:sp>
    </p:spTree>
    <p:extLst>
      <p:ext uri="{BB962C8B-B14F-4D97-AF65-F5344CB8AC3E}">
        <p14:creationId xmlns:p14="http://schemas.microsoft.com/office/powerpoint/2010/main" val="989487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第一个：监控代理</a:t>
            </a:r>
            <a:endParaRPr lang="en-US" altLang="zh-CN" dirty="0"/>
          </a:p>
          <a:p>
            <a:endParaRPr lang="en-US" altLang="zh-CN"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21</a:t>
            </a:fld>
            <a:endParaRPr lang="en-US" altLang="zh-CN"/>
          </a:p>
        </p:txBody>
      </p:sp>
    </p:spTree>
    <p:extLst>
      <p:ext uri="{BB962C8B-B14F-4D97-AF65-F5344CB8AC3E}">
        <p14:creationId xmlns:p14="http://schemas.microsoft.com/office/powerpoint/2010/main" val="27947167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主动监测：</a:t>
            </a:r>
            <a:r>
              <a:rPr lang="en-US" altLang="zh-CN" dirty="0"/>
              <a:t>actively</a:t>
            </a:r>
            <a:r>
              <a:rPr lang="zh-CN" altLang="en-US" dirty="0"/>
              <a:t> </a:t>
            </a:r>
            <a:r>
              <a:rPr lang="en-US" altLang="zh-CN" dirty="0"/>
              <a:t>monitoring</a:t>
            </a:r>
          </a:p>
          <a:p>
            <a:r>
              <a:rPr lang="zh-CN" altLang="en-US" dirty="0"/>
              <a:t>资源代理：</a:t>
            </a:r>
            <a:r>
              <a:rPr lang="en-US" altLang="zh-CN" dirty="0"/>
              <a:t>resource</a:t>
            </a:r>
            <a:r>
              <a:rPr lang="zh-CN" altLang="en-US" dirty="0"/>
              <a:t> </a:t>
            </a:r>
            <a:r>
              <a:rPr lang="en-US" altLang="zh-CN" dirty="0"/>
              <a:t>agent</a:t>
            </a:r>
          </a:p>
          <a:p>
            <a:r>
              <a:rPr lang="zh-CN" altLang="en-US" dirty="0"/>
              <a:t>日志数据库：</a:t>
            </a:r>
            <a:r>
              <a:rPr lang="en-US" altLang="zh-CN" dirty="0"/>
              <a:t>log</a:t>
            </a:r>
            <a:r>
              <a:rPr lang="zh-CN" altLang="en-US" dirty="0"/>
              <a:t> </a:t>
            </a:r>
            <a:r>
              <a:rPr lang="en-US" altLang="zh-CN" dirty="0"/>
              <a:t>database</a:t>
            </a: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22</a:t>
            </a:fld>
            <a:endParaRPr lang="en-US" altLang="zh-CN"/>
          </a:p>
        </p:txBody>
      </p:sp>
    </p:spTree>
    <p:extLst>
      <p:ext uri="{BB962C8B-B14F-4D97-AF65-F5344CB8AC3E}">
        <p14:creationId xmlns:p14="http://schemas.microsoft.com/office/powerpoint/2010/main" val="31374792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23</a:t>
            </a:fld>
            <a:endParaRPr lang="en-US" altLang="zh-CN"/>
          </a:p>
        </p:txBody>
      </p:sp>
    </p:spTree>
    <p:extLst>
      <p:ext uri="{BB962C8B-B14F-4D97-AF65-F5344CB8AC3E}">
        <p14:creationId xmlns:p14="http://schemas.microsoft.com/office/powerpoint/2010/main" val="8837174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29</a:t>
            </a:fld>
            <a:endParaRPr lang="en-US" altLang="zh-CN"/>
          </a:p>
        </p:txBody>
      </p:sp>
    </p:spTree>
    <p:extLst>
      <p:ext uri="{BB962C8B-B14F-4D97-AF65-F5344CB8AC3E}">
        <p14:creationId xmlns:p14="http://schemas.microsoft.com/office/powerpoint/2010/main" val="24149315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30</a:t>
            </a:fld>
            <a:endParaRPr lang="en-US" altLang="zh-CN"/>
          </a:p>
        </p:txBody>
      </p:sp>
    </p:spTree>
    <p:extLst>
      <p:ext uri="{BB962C8B-B14F-4D97-AF65-F5344CB8AC3E}">
        <p14:creationId xmlns:p14="http://schemas.microsoft.com/office/powerpoint/2010/main" val="7508162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31</a:t>
            </a:fld>
            <a:endParaRPr lang="en-US" altLang="zh-CN"/>
          </a:p>
        </p:txBody>
      </p:sp>
    </p:spTree>
    <p:extLst>
      <p:ext uri="{BB962C8B-B14F-4D97-AF65-F5344CB8AC3E}">
        <p14:creationId xmlns:p14="http://schemas.microsoft.com/office/powerpoint/2010/main" val="23170716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32</a:t>
            </a:fld>
            <a:endParaRPr lang="en-US" altLang="zh-CN"/>
          </a:p>
        </p:txBody>
      </p:sp>
    </p:spTree>
    <p:extLst>
      <p:ext uri="{BB962C8B-B14F-4D97-AF65-F5344CB8AC3E}">
        <p14:creationId xmlns:p14="http://schemas.microsoft.com/office/powerpoint/2010/main" val="19568392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spcBef>
                <a:spcPct val="20000"/>
              </a:spcBef>
              <a:buClrTx/>
              <a:buFont typeface="Wingdings" panose="05000000000000000000" pitchFamily="2" charset="2"/>
              <a:buChar char="n"/>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33</a:t>
            </a:fld>
            <a:endParaRPr lang="en-US" altLang="zh-CN"/>
          </a:p>
        </p:txBody>
      </p:sp>
    </p:spTree>
    <p:extLst>
      <p:ext uri="{BB962C8B-B14F-4D97-AF65-F5344CB8AC3E}">
        <p14:creationId xmlns:p14="http://schemas.microsoft.com/office/powerpoint/2010/main" val="8078575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spcBef>
                <a:spcPct val="20000"/>
              </a:spcBef>
              <a:buClrTx/>
              <a:buFont typeface="Wingdings" panose="05000000000000000000" pitchFamily="2" charset="2"/>
              <a:buChar char="n"/>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34</a:t>
            </a:fld>
            <a:endParaRPr lang="en-US" altLang="zh-CN"/>
          </a:p>
        </p:txBody>
      </p:sp>
    </p:spTree>
    <p:extLst>
      <p:ext uri="{BB962C8B-B14F-4D97-AF65-F5344CB8AC3E}">
        <p14:creationId xmlns:p14="http://schemas.microsoft.com/office/powerpoint/2010/main" val="2310920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35</a:t>
            </a:fld>
            <a:endParaRPr lang="en-US" altLang="zh-CN"/>
          </a:p>
        </p:txBody>
      </p:sp>
    </p:spTree>
    <p:extLst>
      <p:ext uri="{BB962C8B-B14F-4D97-AF65-F5344CB8AC3E}">
        <p14:creationId xmlns:p14="http://schemas.microsoft.com/office/powerpoint/2010/main" val="662540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b="1"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a:t>
            </a:fld>
            <a:endParaRPr lang="en-US" altLang="zh-CN"/>
          </a:p>
        </p:txBody>
      </p:sp>
    </p:spTree>
    <p:extLst>
      <p:ext uri="{BB962C8B-B14F-4D97-AF65-F5344CB8AC3E}">
        <p14:creationId xmlns:p14="http://schemas.microsoft.com/office/powerpoint/2010/main" val="1518898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a:t>
            </a:fld>
            <a:endParaRPr lang="en-US" altLang="zh-CN"/>
          </a:p>
        </p:txBody>
      </p:sp>
    </p:spTree>
    <p:extLst>
      <p:ext uri="{BB962C8B-B14F-4D97-AF65-F5344CB8AC3E}">
        <p14:creationId xmlns:p14="http://schemas.microsoft.com/office/powerpoint/2010/main" val="158059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5</a:t>
            </a:fld>
            <a:endParaRPr lang="en-US" altLang="zh-CN"/>
          </a:p>
        </p:txBody>
      </p:sp>
    </p:spTree>
    <p:extLst>
      <p:ext uri="{BB962C8B-B14F-4D97-AF65-F5344CB8AC3E}">
        <p14:creationId xmlns:p14="http://schemas.microsoft.com/office/powerpoint/2010/main" val="2694416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b="1"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6</a:t>
            </a:fld>
            <a:endParaRPr lang="en-US" altLang="zh-CN"/>
          </a:p>
        </p:txBody>
      </p:sp>
    </p:spTree>
    <p:extLst>
      <p:ext uri="{BB962C8B-B14F-4D97-AF65-F5344CB8AC3E}">
        <p14:creationId xmlns:p14="http://schemas.microsoft.com/office/powerpoint/2010/main" val="36891424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b="1"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7</a:t>
            </a:fld>
            <a:endParaRPr lang="en-US" altLang="zh-CN"/>
          </a:p>
        </p:txBody>
      </p:sp>
    </p:spTree>
    <p:extLst>
      <p:ext uri="{BB962C8B-B14F-4D97-AF65-F5344CB8AC3E}">
        <p14:creationId xmlns:p14="http://schemas.microsoft.com/office/powerpoint/2010/main" val="1860426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b="1"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8</a:t>
            </a:fld>
            <a:endParaRPr lang="en-US" altLang="zh-CN"/>
          </a:p>
        </p:txBody>
      </p:sp>
    </p:spTree>
    <p:extLst>
      <p:ext uri="{BB962C8B-B14F-4D97-AF65-F5344CB8AC3E}">
        <p14:creationId xmlns:p14="http://schemas.microsoft.com/office/powerpoint/2010/main" val="634514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9</a:t>
            </a:fld>
            <a:endParaRPr lang="en-US" altLang="zh-CN"/>
          </a:p>
        </p:txBody>
      </p:sp>
    </p:spTree>
    <p:extLst>
      <p:ext uri="{BB962C8B-B14F-4D97-AF65-F5344CB8AC3E}">
        <p14:creationId xmlns:p14="http://schemas.microsoft.com/office/powerpoint/2010/main" val="1203779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r>
              <a:rPr lang="en-US" dirty="0"/>
              <a:t>BY1306147 </a:t>
            </a:r>
            <a:r>
              <a:rPr lang="en-US" dirty="0" err="1"/>
              <a:t>张硕</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14106B08-2A05-4E4A-BB4F-B483A66EA091}"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a:xfrm>
            <a:off x="6457950" y="6448251"/>
            <a:ext cx="2057400" cy="365125"/>
          </a:xfrm>
          <a:prstGeom prst="rect">
            <a:avLst/>
          </a:prstGeom>
        </p:spPr>
        <p:txBody>
          <a:bodyPr/>
          <a:lstStyle>
            <a:lvl1pPr>
              <a:defRPr/>
            </a:lvl1pPr>
          </a:lstStyle>
          <a:p>
            <a:pPr>
              <a:defRPr/>
            </a:pPr>
            <a:fld id="{71D828F9-2628-9149-86BE-B70DE401120D}" type="slidenum">
              <a:rPr lang="en-US"/>
              <a:t>‹#›</a:t>
            </a:fld>
            <a:endParaRPr lang="en-US"/>
          </a:p>
        </p:txBody>
      </p:sp>
    </p:spTree>
    <p:extLst>
      <p:ext uri="{BB962C8B-B14F-4D97-AF65-F5344CB8AC3E}">
        <p14:creationId xmlns:p14="http://schemas.microsoft.com/office/powerpoint/2010/main" val="423022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10E3CEC-4AC6-4865-8219-F65DB1BB2B37}"/>
              </a:ext>
            </a:extLst>
          </p:cNvPr>
          <p:cNvSpPr>
            <a:spLocks noGrp="1"/>
          </p:cNvSpPr>
          <p:nvPr>
            <p:ph type="dt" sz="half" idx="10"/>
          </p:nvPr>
        </p:nvSpPr>
        <p:spPr/>
        <p:txBody>
          <a:bodyPr/>
          <a:lstStyle/>
          <a:p>
            <a:fld id="{82FA51CB-2EA0-4CCE-BC1F-19C7633E457D}" type="datetimeFigureOut">
              <a:rPr lang="zh-CN" altLang="en-US" smtClean="0"/>
              <a:t>2022-06-02</a:t>
            </a:fld>
            <a:endParaRPr lang="zh-CN" altLang="en-US"/>
          </a:p>
        </p:txBody>
      </p:sp>
      <p:sp>
        <p:nvSpPr>
          <p:cNvPr id="3" name="灯片编号占位符 2">
            <a:extLst>
              <a:ext uri="{FF2B5EF4-FFF2-40B4-BE49-F238E27FC236}">
                <a16:creationId xmlns:a16="http://schemas.microsoft.com/office/drawing/2014/main" id="{6EFBC277-09F1-4645-9EBA-C503F36D6667}"/>
              </a:ext>
            </a:extLst>
          </p:cNvPr>
          <p:cNvSpPr>
            <a:spLocks noGrp="1"/>
          </p:cNvSpPr>
          <p:nvPr>
            <p:ph type="sldNum" sz="quarter" idx="11"/>
          </p:nvPr>
        </p:nvSpPr>
        <p:spPr/>
        <p:txBody>
          <a:bodyPr/>
          <a:lstStyle/>
          <a:p>
            <a:fld id="{69874BC8-A9E1-416A-999A-738A0D0266CB}" type="slidenum">
              <a:rPr lang="zh-CN" altLang="en-US" smtClean="0"/>
              <a:t>‹#›</a:t>
            </a:fld>
            <a:endParaRPr lang="zh-CN" altLang="en-US"/>
          </a:p>
        </p:txBody>
      </p:sp>
    </p:spTree>
    <p:extLst>
      <p:ext uri="{BB962C8B-B14F-4D97-AF65-F5344CB8AC3E}">
        <p14:creationId xmlns:p14="http://schemas.microsoft.com/office/powerpoint/2010/main" val="22209388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A51CB-2EA0-4CCE-BC1F-19C7633E457D}" type="datetimeFigureOut">
              <a:rPr lang="zh-CN" altLang="en-US" smtClean="0"/>
              <a:t>2022-06-02</a:t>
            </a:fld>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874BC8-A9E1-416A-999A-738A0D0266C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85" r:id="rId2"/>
    <p:sldLayoutId id="214748368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slideLayout" Target="../slideLayouts/slideLayout3.xml"/><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tags" Target="../tags/tag34.xml"/><Relationship Id="rId2" Type="http://schemas.openxmlformats.org/officeDocument/2006/relationships/tags" Target="../tags/tag19.xml"/><Relationship Id="rId16" Type="http://schemas.openxmlformats.org/officeDocument/2006/relationships/tags" Target="../tags/tag33.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5" Type="http://schemas.openxmlformats.org/officeDocument/2006/relationships/tags" Target="../tags/tag22.xml"/><Relationship Id="rId15" Type="http://schemas.openxmlformats.org/officeDocument/2006/relationships/tags" Target="../tags/tag32.xml"/><Relationship Id="rId10" Type="http://schemas.openxmlformats.org/officeDocument/2006/relationships/tags" Target="../tags/tag27.xml"/><Relationship Id="rId19" Type="http://schemas.openxmlformats.org/officeDocument/2006/relationships/image" Target="../media/image5.tmp"/><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tags" Target="../tags/tag47.xml"/><Relationship Id="rId18" Type="http://schemas.openxmlformats.org/officeDocument/2006/relationships/slideLayout" Target="../slideLayouts/slideLayout3.xml"/><Relationship Id="rId3" Type="http://schemas.openxmlformats.org/officeDocument/2006/relationships/tags" Target="../tags/tag37.xml"/><Relationship Id="rId7" Type="http://schemas.openxmlformats.org/officeDocument/2006/relationships/tags" Target="../tags/tag41.xml"/><Relationship Id="rId12" Type="http://schemas.openxmlformats.org/officeDocument/2006/relationships/tags" Target="../tags/tag46.xml"/><Relationship Id="rId17" Type="http://schemas.openxmlformats.org/officeDocument/2006/relationships/tags" Target="../tags/tag51.xml"/><Relationship Id="rId2" Type="http://schemas.openxmlformats.org/officeDocument/2006/relationships/tags" Target="../tags/tag36.xml"/><Relationship Id="rId16" Type="http://schemas.openxmlformats.org/officeDocument/2006/relationships/tags" Target="../tags/tag50.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tags" Target="../tags/tag45.xml"/><Relationship Id="rId5" Type="http://schemas.openxmlformats.org/officeDocument/2006/relationships/tags" Target="../tags/tag39.xml"/><Relationship Id="rId15" Type="http://schemas.openxmlformats.org/officeDocument/2006/relationships/tags" Target="../tags/tag49.xml"/><Relationship Id="rId10" Type="http://schemas.openxmlformats.org/officeDocument/2006/relationships/tags" Target="../tags/tag44.xml"/><Relationship Id="rId19" Type="http://schemas.openxmlformats.org/officeDocument/2006/relationships/image" Target="../media/image5.tmp"/><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tags" Target="../tags/tag48.xml"/></Relationships>
</file>

<file path=ppt/slides/_rels/slide25.xml.rels><?xml version="1.0" encoding="UTF-8" standalone="yes"?>
<Relationships xmlns="http://schemas.openxmlformats.org/package/2006/relationships"><Relationship Id="rId8" Type="http://schemas.openxmlformats.org/officeDocument/2006/relationships/tags" Target="../tags/tag59.xml"/><Relationship Id="rId13" Type="http://schemas.openxmlformats.org/officeDocument/2006/relationships/tags" Target="../tags/tag64.xml"/><Relationship Id="rId18" Type="http://schemas.openxmlformats.org/officeDocument/2006/relationships/slideLayout" Target="../slideLayouts/slideLayout3.xml"/><Relationship Id="rId3" Type="http://schemas.openxmlformats.org/officeDocument/2006/relationships/tags" Target="../tags/tag54.xml"/><Relationship Id="rId7" Type="http://schemas.openxmlformats.org/officeDocument/2006/relationships/tags" Target="../tags/tag58.xml"/><Relationship Id="rId12" Type="http://schemas.openxmlformats.org/officeDocument/2006/relationships/tags" Target="../tags/tag63.xml"/><Relationship Id="rId17" Type="http://schemas.openxmlformats.org/officeDocument/2006/relationships/tags" Target="../tags/tag68.xml"/><Relationship Id="rId2" Type="http://schemas.openxmlformats.org/officeDocument/2006/relationships/tags" Target="../tags/tag53.xml"/><Relationship Id="rId16" Type="http://schemas.openxmlformats.org/officeDocument/2006/relationships/tags" Target="../tags/tag67.xml"/><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tags" Target="../tags/tag62.xml"/><Relationship Id="rId5" Type="http://schemas.openxmlformats.org/officeDocument/2006/relationships/tags" Target="../tags/tag56.xml"/><Relationship Id="rId15" Type="http://schemas.openxmlformats.org/officeDocument/2006/relationships/tags" Target="../tags/tag66.xml"/><Relationship Id="rId10" Type="http://schemas.openxmlformats.org/officeDocument/2006/relationships/tags" Target="../tags/tag61.xml"/><Relationship Id="rId19" Type="http://schemas.openxmlformats.org/officeDocument/2006/relationships/image" Target="../media/image5.tmp"/><Relationship Id="rId4" Type="http://schemas.openxmlformats.org/officeDocument/2006/relationships/tags" Target="../tags/tag55.xml"/><Relationship Id="rId9" Type="http://schemas.openxmlformats.org/officeDocument/2006/relationships/tags" Target="../tags/tag60.xml"/><Relationship Id="rId14" Type="http://schemas.openxmlformats.org/officeDocument/2006/relationships/tags" Target="../tags/tag65.xml"/></Relationships>
</file>

<file path=ppt/slides/_rels/slide26.xml.rels><?xml version="1.0" encoding="UTF-8" standalone="yes"?>
<Relationships xmlns="http://schemas.openxmlformats.org/package/2006/relationships"><Relationship Id="rId8" Type="http://schemas.openxmlformats.org/officeDocument/2006/relationships/tags" Target="../tags/tag76.xml"/><Relationship Id="rId13" Type="http://schemas.openxmlformats.org/officeDocument/2006/relationships/tags" Target="../tags/tag81.xml"/><Relationship Id="rId18" Type="http://schemas.openxmlformats.org/officeDocument/2006/relationships/slideLayout" Target="../slideLayouts/slideLayout3.xml"/><Relationship Id="rId3" Type="http://schemas.openxmlformats.org/officeDocument/2006/relationships/tags" Target="../tags/tag71.xml"/><Relationship Id="rId7" Type="http://schemas.openxmlformats.org/officeDocument/2006/relationships/tags" Target="../tags/tag75.xml"/><Relationship Id="rId12" Type="http://schemas.openxmlformats.org/officeDocument/2006/relationships/tags" Target="../tags/tag80.xml"/><Relationship Id="rId17" Type="http://schemas.openxmlformats.org/officeDocument/2006/relationships/tags" Target="../tags/tag85.xml"/><Relationship Id="rId2" Type="http://schemas.openxmlformats.org/officeDocument/2006/relationships/tags" Target="../tags/tag70.xml"/><Relationship Id="rId16" Type="http://schemas.openxmlformats.org/officeDocument/2006/relationships/tags" Target="../tags/tag84.xml"/><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tags" Target="../tags/tag79.xml"/><Relationship Id="rId5" Type="http://schemas.openxmlformats.org/officeDocument/2006/relationships/tags" Target="../tags/tag73.xml"/><Relationship Id="rId15" Type="http://schemas.openxmlformats.org/officeDocument/2006/relationships/tags" Target="../tags/tag83.xml"/><Relationship Id="rId10" Type="http://schemas.openxmlformats.org/officeDocument/2006/relationships/tags" Target="../tags/tag78.xml"/><Relationship Id="rId19" Type="http://schemas.openxmlformats.org/officeDocument/2006/relationships/image" Target="../media/image5.tmp"/><Relationship Id="rId4" Type="http://schemas.openxmlformats.org/officeDocument/2006/relationships/tags" Target="../tags/tag72.xml"/><Relationship Id="rId9" Type="http://schemas.openxmlformats.org/officeDocument/2006/relationships/tags" Target="../tags/tag77.xml"/><Relationship Id="rId14" Type="http://schemas.openxmlformats.org/officeDocument/2006/relationships/tags" Target="../tags/tag82.xml"/></Relationships>
</file>

<file path=ppt/slides/_rels/slide27.xml.rels><?xml version="1.0" encoding="UTF-8" standalone="yes"?>
<Relationships xmlns="http://schemas.openxmlformats.org/package/2006/relationships"><Relationship Id="rId8" Type="http://schemas.openxmlformats.org/officeDocument/2006/relationships/tags" Target="../tags/tag93.xml"/><Relationship Id="rId13" Type="http://schemas.openxmlformats.org/officeDocument/2006/relationships/tags" Target="../tags/tag98.xml"/><Relationship Id="rId18" Type="http://schemas.openxmlformats.org/officeDocument/2006/relationships/slideLayout" Target="../slideLayouts/slideLayout3.xml"/><Relationship Id="rId3" Type="http://schemas.openxmlformats.org/officeDocument/2006/relationships/tags" Target="../tags/tag88.xml"/><Relationship Id="rId7" Type="http://schemas.openxmlformats.org/officeDocument/2006/relationships/tags" Target="../tags/tag92.xml"/><Relationship Id="rId12" Type="http://schemas.openxmlformats.org/officeDocument/2006/relationships/tags" Target="../tags/tag97.xml"/><Relationship Id="rId17" Type="http://schemas.openxmlformats.org/officeDocument/2006/relationships/tags" Target="../tags/tag102.xml"/><Relationship Id="rId2" Type="http://schemas.openxmlformats.org/officeDocument/2006/relationships/tags" Target="../tags/tag87.xml"/><Relationship Id="rId16" Type="http://schemas.openxmlformats.org/officeDocument/2006/relationships/tags" Target="../tags/tag101.xml"/><Relationship Id="rId1" Type="http://schemas.openxmlformats.org/officeDocument/2006/relationships/tags" Target="../tags/tag86.xml"/><Relationship Id="rId6" Type="http://schemas.openxmlformats.org/officeDocument/2006/relationships/tags" Target="../tags/tag91.xml"/><Relationship Id="rId11" Type="http://schemas.openxmlformats.org/officeDocument/2006/relationships/tags" Target="../tags/tag96.xml"/><Relationship Id="rId5" Type="http://schemas.openxmlformats.org/officeDocument/2006/relationships/tags" Target="../tags/tag90.xml"/><Relationship Id="rId15" Type="http://schemas.openxmlformats.org/officeDocument/2006/relationships/tags" Target="../tags/tag100.xml"/><Relationship Id="rId10" Type="http://schemas.openxmlformats.org/officeDocument/2006/relationships/tags" Target="../tags/tag95.xml"/><Relationship Id="rId19" Type="http://schemas.openxmlformats.org/officeDocument/2006/relationships/image" Target="../media/image5.tmp"/><Relationship Id="rId4" Type="http://schemas.openxmlformats.org/officeDocument/2006/relationships/tags" Target="../tags/tag89.xml"/><Relationship Id="rId9" Type="http://schemas.openxmlformats.org/officeDocument/2006/relationships/tags" Target="../tags/tag94.xml"/><Relationship Id="rId14" Type="http://schemas.openxmlformats.org/officeDocument/2006/relationships/tags" Target="../tags/tag99.xml"/></Relationships>
</file>

<file path=ppt/slides/_rels/slide28.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tags" Target="../tags/tag115.xml"/><Relationship Id="rId18" Type="http://schemas.openxmlformats.org/officeDocument/2006/relationships/tags" Target="../tags/tag120.xml"/><Relationship Id="rId3" Type="http://schemas.openxmlformats.org/officeDocument/2006/relationships/tags" Target="../tags/tag105.xml"/><Relationship Id="rId21" Type="http://schemas.openxmlformats.org/officeDocument/2006/relationships/image" Target="../media/image5.tmp"/><Relationship Id="rId7" Type="http://schemas.openxmlformats.org/officeDocument/2006/relationships/tags" Target="../tags/tag109.xml"/><Relationship Id="rId12" Type="http://schemas.openxmlformats.org/officeDocument/2006/relationships/tags" Target="../tags/tag114.xml"/><Relationship Id="rId17" Type="http://schemas.openxmlformats.org/officeDocument/2006/relationships/tags" Target="../tags/tag119.xml"/><Relationship Id="rId2" Type="http://schemas.openxmlformats.org/officeDocument/2006/relationships/tags" Target="../tags/tag104.xml"/><Relationship Id="rId16" Type="http://schemas.openxmlformats.org/officeDocument/2006/relationships/tags" Target="../tags/tag118.xml"/><Relationship Id="rId20" Type="http://schemas.openxmlformats.org/officeDocument/2006/relationships/slideLayout" Target="../slideLayouts/slideLayout3.xml"/><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tags" Target="../tags/tag113.xml"/><Relationship Id="rId5" Type="http://schemas.openxmlformats.org/officeDocument/2006/relationships/tags" Target="../tags/tag107.xml"/><Relationship Id="rId15" Type="http://schemas.openxmlformats.org/officeDocument/2006/relationships/tags" Target="../tags/tag117.xml"/><Relationship Id="rId10" Type="http://schemas.openxmlformats.org/officeDocument/2006/relationships/tags" Target="../tags/tag112.xml"/><Relationship Id="rId19" Type="http://schemas.openxmlformats.org/officeDocument/2006/relationships/tags" Target="../tags/tag121.xml"/><Relationship Id="rId4" Type="http://schemas.openxmlformats.org/officeDocument/2006/relationships/tags" Target="../tags/tag106.xml"/><Relationship Id="rId9" Type="http://schemas.openxmlformats.org/officeDocument/2006/relationships/tags" Target="../tags/tag111.xml"/><Relationship Id="rId14" Type="http://schemas.openxmlformats.org/officeDocument/2006/relationships/tags" Target="../tags/tag116.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image" Target="../media/image5.tmp"/><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notesSlide" Target="../notesSlides/notesSlide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2501900"/>
            <a:ext cx="9144000" cy="1935163"/>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mn-lt"/>
              <a:ea typeface="+mn-ea"/>
            </a:endParaRPr>
          </a:p>
        </p:txBody>
      </p:sp>
      <p:sp>
        <p:nvSpPr>
          <p:cNvPr id="22530" name="Title 1"/>
          <p:cNvSpPr>
            <a:spLocks noGrp="1"/>
          </p:cNvSpPr>
          <p:nvPr>
            <p:ph type="ctrTitle"/>
          </p:nvPr>
        </p:nvSpPr>
        <p:spPr>
          <a:xfrm>
            <a:off x="805272" y="2193528"/>
            <a:ext cx="7533456" cy="2387600"/>
          </a:xfrm>
        </p:spPr>
        <p:txBody>
          <a:bodyPr anchor="ctr" anchorCtr="1"/>
          <a:lstStyle/>
          <a:p>
            <a:r>
              <a:rPr lang="zh-CN" altLang="en-US" dirty="0">
                <a:solidFill>
                  <a:srgbClr val="000000"/>
                </a:solidFill>
                <a:latin typeface="微软雅黑" panose="020B0503020204020204" pitchFamily="34" charset="-122"/>
                <a:ea typeface="微软雅黑" panose="020B0503020204020204" pitchFamily="34" charset="-122"/>
                <a:cs typeface="Hei" charset="-122"/>
              </a:rPr>
              <a:t>第五章 云基础设施机制</a:t>
            </a:r>
            <a:endParaRPr lang="en-US" altLang="en-US" dirty="0">
              <a:solidFill>
                <a:srgbClr val="000000"/>
              </a:solidFill>
              <a:latin typeface="微软雅黑" panose="020B0503020204020204" pitchFamily="34" charset="-122"/>
              <a:ea typeface="微软雅黑" panose="020B0503020204020204" pitchFamily="34" charset="-122"/>
              <a:cs typeface="Hei" charset="-122"/>
            </a:endParaRPr>
          </a:p>
        </p:txBody>
      </p:sp>
      <p:sp>
        <p:nvSpPr>
          <p:cNvPr id="5" name="TextBox 4"/>
          <p:cNvSpPr txBox="1"/>
          <p:nvPr/>
        </p:nvSpPr>
        <p:spPr>
          <a:xfrm>
            <a:off x="1296194" y="1815207"/>
            <a:ext cx="6985000" cy="461665"/>
          </a:xfrm>
          <a:prstGeom prst="rect">
            <a:avLst/>
          </a:prstGeom>
          <a:noFill/>
        </p:spPr>
        <p:txBody>
          <a:bodyPr wrap="square">
            <a:spAutoFit/>
          </a:bodyPr>
          <a:lstStyle/>
          <a:p>
            <a:pPr algn="ctr">
              <a:defRPr/>
            </a:pPr>
            <a:r>
              <a:rPr lang="zh-CN" altLang="en-US" sz="2400" spc="600" dirty="0">
                <a:solidFill>
                  <a:srgbClr val="002060"/>
                </a:solidFill>
                <a:latin typeface="微软雅黑" panose="020B0503020204020204" pitchFamily="34" charset="-122"/>
                <a:ea typeface="微软雅黑" panose="020B0503020204020204" pitchFamily="34" charset="-122"/>
                <a:cs typeface="黑体" panose="02010609060101010101" pitchFamily="49" charset="-122"/>
              </a:rPr>
              <a:t>云计算技术</a:t>
            </a:r>
            <a:endParaRPr lang="en-US" sz="2400" spc="600" dirty="0">
              <a:solidFill>
                <a:srgbClr val="002060"/>
              </a:solidFill>
              <a:latin typeface="微软雅黑" panose="020B0503020204020204" pitchFamily="34" charset="-122"/>
              <a:ea typeface="微软雅黑" panose="020B0503020204020204" pitchFamily="34" charset="-122"/>
              <a:cs typeface="黑体" panose="02010609060101010101" pitchFamily="49" charset="-122"/>
            </a:endParaRPr>
          </a:p>
        </p:txBody>
      </p:sp>
      <p:sp>
        <p:nvSpPr>
          <p:cNvPr id="2" name="TextBox 1"/>
          <p:cNvSpPr txBox="1"/>
          <p:nvPr/>
        </p:nvSpPr>
        <p:spPr>
          <a:xfrm>
            <a:off x="10372725" y="571500"/>
            <a:ext cx="184731" cy="369332"/>
          </a:xfrm>
          <a:prstGeom prst="rect">
            <a:avLst/>
          </a:prstGeom>
          <a:noFill/>
        </p:spPr>
        <p:txBody>
          <a:bodyPr wrap="none" rtlCol="0">
            <a:spAutoFit/>
          </a:bodyPr>
          <a:lstStyle/>
          <a:p>
            <a:endParaRPr lang="en-US"/>
          </a:p>
        </p:txBody>
      </p:sp>
      <p:pic>
        <p:nvPicPr>
          <p:cNvPr id="7" name="图片 6">
            <a:extLst>
              <a:ext uri="{FF2B5EF4-FFF2-40B4-BE49-F238E27FC236}">
                <a16:creationId xmlns:a16="http://schemas.microsoft.com/office/drawing/2014/main" id="{8B35A7FF-0B1E-4B4C-9019-594EEA95E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502" y="297292"/>
            <a:ext cx="2832628" cy="899460"/>
          </a:xfrm>
          <a:prstGeom prst="rect">
            <a:avLst/>
          </a:prstGeom>
        </p:spPr>
      </p:pic>
      <p:sp>
        <p:nvSpPr>
          <p:cNvPr id="8" name="副标题 7">
            <a:extLst>
              <a:ext uri="{FF2B5EF4-FFF2-40B4-BE49-F238E27FC236}">
                <a16:creationId xmlns:a16="http://schemas.microsoft.com/office/drawing/2014/main" id="{9C569AA3-A8CE-794A-96B6-18419331E151}"/>
              </a:ext>
            </a:extLst>
          </p:cNvPr>
          <p:cNvSpPr>
            <a:spLocks noGrp="1"/>
          </p:cNvSpPr>
          <p:nvPr>
            <p:ph type="subTitle" idx="1"/>
          </p:nvPr>
        </p:nvSpPr>
        <p:spPr/>
        <p:txBody>
          <a:bodyPr/>
          <a:lstStyle/>
          <a:p>
            <a:endParaRPr lang="zh-CN" altLang="en-US" dirty="0"/>
          </a:p>
        </p:txBody>
      </p:sp>
      <p:sp>
        <p:nvSpPr>
          <p:cNvPr id="11" name="副标题 7">
            <a:extLst>
              <a:ext uri="{FF2B5EF4-FFF2-40B4-BE49-F238E27FC236}">
                <a16:creationId xmlns:a16="http://schemas.microsoft.com/office/drawing/2014/main" id="{B1B6C6C7-AE1B-A041-A199-A40840028754}"/>
              </a:ext>
            </a:extLst>
          </p:cNvPr>
          <p:cNvSpPr txBox="1">
            <a:spLocks/>
          </p:cNvSpPr>
          <p:nvPr/>
        </p:nvSpPr>
        <p:spPr>
          <a:xfrm>
            <a:off x="1143000" y="4694277"/>
            <a:ext cx="6858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342900" indent="0" algn="ctr" defTabSz="914400" rtl="0" eaLnBrk="1" latinLnBrk="0" hangingPunct="1">
              <a:lnSpc>
                <a:spcPct val="90000"/>
              </a:lnSpc>
              <a:spcBef>
                <a:spcPts val="500"/>
              </a:spcBef>
              <a:buFont typeface="Arial" panose="020B0604020202020204" pitchFamily="34" charset="0"/>
              <a:buNone/>
              <a:defRPr sz="1500" kern="1200">
                <a:solidFill>
                  <a:schemeClr val="tx1"/>
                </a:solidFill>
                <a:latin typeface="+mn-lt"/>
                <a:ea typeface="+mn-ea"/>
                <a:cs typeface="+mn-cs"/>
              </a:defRPr>
            </a:lvl2pPr>
            <a:lvl3pPr marL="685800" indent="0" algn="ctr" defTabSz="914400" rtl="0" eaLnBrk="1" latinLnBrk="0" hangingPunct="1">
              <a:lnSpc>
                <a:spcPct val="90000"/>
              </a:lnSpc>
              <a:spcBef>
                <a:spcPts val="500"/>
              </a:spcBef>
              <a:buFont typeface="Arial" panose="020B0604020202020204" pitchFamily="34" charset="0"/>
              <a:buNone/>
              <a:defRPr sz="1350" kern="1200">
                <a:solidFill>
                  <a:schemeClr val="tx1"/>
                </a:solidFill>
                <a:latin typeface="+mn-lt"/>
                <a:ea typeface="+mn-ea"/>
                <a:cs typeface="+mn-cs"/>
              </a:defRPr>
            </a:lvl3pPr>
            <a:lvl4pPr marL="10287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17145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2057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24003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2743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pPr fontAlgn="auto">
              <a:spcAft>
                <a:spcPts val="0"/>
              </a:spcAft>
            </a:pPr>
            <a:r>
              <a:rPr lang="zh-CN" altLang="en-US" dirty="0">
                <a:solidFill>
                  <a:srgbClr val="000000"/>
                </a:solidFill>
                <a:latin typeface="微软雅黑" panose="020B0503020204020204" pitchFamily="34" charset="-122"/>
                <a:ea typeface="微软雅黑" panose="020B0503020204020204" pitchFamily="34" charset="-122"/>
              </a:rPr>
              <a:t>第五次课：</a:t>
            </a:r>
            <a:r>
              <a:rPr lang="en-US" altLang="zh-CN" dirty="0">
                <a:solidFill>
                  <a:srgbClr val="000000"/>
                </a:solidFill>
                <a:latin typeface="微软雅黑" panose="020B0503020204020204" pitchFamily="34" charset="-122"/>
                <a:ea typeface="微软雅黑" panose="020B0503020204020204" pitchFamily="34" charset="-122"/>
                <a:cs typeface="Hei" charset="-122"/>
              </a:rPr>
              <a:t>2022</a:t>
            </a:r>
            <a:r>
              <a:rPr lang="zh-CN" altLang="en-US" dirty="0">
                <a:solidFill>
                  <a:srgbClr val="000000"/>
                </a:solidFill>
                <a:latin typeface="微软雅黑" panose="020B0503020204020204" pitchFamily="34" charset="-122"/>
                <a:ea typeface="微软雅黑" panose="020B0503020204020204" pitchFamily="34" charset="-122"/>
                <a:cs typeface="Hei" charset="-122"/>
              </a:rPr>
              <a:t>年</a:t>
            </a:r>
            <a:r>
              <a:rPr lang="en-US" altLang="zh-CN" dirty="0">
                <a:solidFill>
                  <a:srgbClr val="000000"/>
                </a:solidFill>
                <a:latin typeface="微软雅黑" panose="020B0503020204020204" pitchFamily="34" charset="-122"/>
                <a:ea typeface="微软雅黑" panose="020B0503020204020204" pitchFamily="34" charset="-122"/>
                <a:cs typeface="Hei" charset="-122"/>
              </a:rPr>
              <a:t>03</a:t>
            </a:r>
            <a:r>
              <a:rPr lang="zh-CN" altLang="en-US" dirty="0">
                <a:solidFill>
                  <a:srgbClr val="000000"/>
                </a:solidFill>
                <a:latin typeface="微软雅黑" panose="020B0503020204020204" pitchFamily="34" charset="-122"/>
                <a:ea typeface="微软雅黑" panose="020B0503020204020204" pitchFamily="34" charset="-122"/>
                <a:cs typeface="Hei" charset="-122"/>
              </a:rPr>
              <a:t>月</a:t>
            </a:r>
            <a:r>
              <a:rPr lang="en-US" altLang="zh-CN" dirty="0">
                <a:solidFill>
                  <a:srgbClr val="000000"/>
                </a:solidFill>
                <a:latin typeface="微软雅黑" panose="020B0503020204020204" pitchFamily="34" charset="-122"/>
                <a:ea typeface="微软雅黑" panose="020B0503020204020204" pitchFamily="34" charset="-122"/>
                <a:cs typeface="Hei" charset="-122"/>
              </a:rPr>
              <a:t>23</a:t>
            </a:r>
            <a:r>
              <a:rPr lang="zh-CN" altLang="en-US" dirty="0">
                <a:solidFill>
                  <a:srgbClr val="000000"/>
                </a:solidFill>
                <a:latin typeface="微软雅黑" panose="020B0503020204020204" pitchFamily="34" charset="-122"/>
                <a:ea typeface="微软雅黑" panose="020B0503020204020204" pitchFamily="34" charset="-122"/>
                <a:cs typeface="Hei" charset="-122"/>
              </a:rPr>
              <a:t>日</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5.2 </a:t>
            </a:r>
            <a:r>
              <a:rPr lang="zh-CN" altLang="en-US" sz="3200" dirty="0">
                <a:solidFill>
                  <a:srgbClr val="0000FF"/>
                </a:solidFill>
                <a:latin typeface="微软雅黑" panose="020B0503020204020204" pitchFamily="34" charset="-122"/>
                <a:ea typeface="微软雅黑" panose="020B0503020204020204" pitchFamily="34" charset="-122"/>
              </a:rPr>
              <a:t>虚拟服务器</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10</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5.2 </a:t>
            </a:r>
            <a:r>
              <a:rPr lang="zh-CN" altLang="en-US" dirty="0">
                <a:solidFill>
                  <a:schemeClr val="bg1"/>
                </a:solidFill>
                <a:latin typeface="微软雅黑" panose="020B0503020204020204" pitchFamily="34" charset="-122"/>
                <a:ea typeface="微软雅黑" panose="020B0503020204020204" pitchFamily="34" charset="-122"/>
              </a:rPr>
              <a:t>虚拟服务器</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1168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一种</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模拟物理服务器</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虚拟化软件</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。通过提供独立的虚拟服务器，可以实现多个用户共享一个物理服务器。从映像文件进行虚拟服务器的实例化是一个可以快速且按需完成资源分配过程。</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D99E5227-50BA-432A-BC3D-BC768B215334}"/>
              </a:ext>
            </a:extLst>
          </p:cNvPr>
          <p:cNvPicPr>
            <a:picLocks noChangeAspect="1"/>
          </p:cNvPicPr>
          <p:nvPr/>
        </p:nvPicPr>
        <p:blipFill>
          <a:blip r:embed="rId3"/>
          <a:stretch>
            <a:fillRect/>
          </a:stretch>
        </p:blipFill>
        <p:spPr>
          <a:xfrm>
            <a:off x="2843808" y="2597161"/>
            <a:ext cx="3176611" cy="3619526"/>
          </a:xfrm>
          <a:prstGeom prst="rect">
            <a:avLst/>
          </a:prstGeom>
        </p:spPr>
      </p:pic>
    </p:spTree>
    <p:extLst>
      <p:ext uri="{BB962C8B-B14F-4D97-AF65-F5344CB8AC3E}">
        <p14:creationId xmlns:p14="http://schemas.microsoft.com/office/powerpoint/2010/main" val="713936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5.2 </a:t>
            </a:r>
            <a:r>
              <a:rPr lang="zh-CN" altLang="en-US" sz="3200" dirty="0">
                <a:solidFill>
                  <a:srgbClr val="0000FF"/>
                </a:solidFill>
                <a:latin typeface="微软雅黑" panose="020B0503020204020204" pitchFamily="34" charset="-122"/>
                <a:ea typeface="微软雅黑" panose="020B0503020204020204" pitchFamily="34" charset="-122"/>
              </a:rPr>
              <a:t>虚拟服务器</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11</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5.2 </a:t>
            </a:r>
            <a:r>
              <a:rPr lang="zh-CN" altLang="en-US" dirty="0">
                <a:solidFill>
                  <a:schemeClr val="bg1"/>
                </a:solidFill>
                <a:latin typeface="微软雅黑" panose="020B0503020204020204" pitchFamily="34" charset="-122"/>
                <a:ea typeface="微软雅黑" panose="020B0503020204020204" pitchFamily="34" charset="-122"/>
              </a:rPr>
              <a:t>虚拟服务器</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497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虚拟服务器的特性</a:t>
            </a:r>
          </a:p>
        </p:txBody>
      </p:sp>
      <p:sp>
        <p:nvSpPr>
          <p:cNvPr id="2" name="矩形 1">
            <a:extLst>
              <a:ext uri="{FF2B5EF4-FFF2-40B4-BE49-F238E27FC236}">
                <a16:creationId xmlns:a16="http://schemas.microsoft.com/office/drawing/2014/main" id="{152C5625-CEB9-7148-A661-E61D94FA772D}"/>
              </a:ext>
            </a:extLst>
          </p:cNvPr>
          <p:cNvSpPr/>
          <p:nvPr/>
        </p:nvSpPr>
        <p:spPr>
          <a:xfrm>
            <a:off x="397793" y="1823601"/>
            <a:ext cx="8276405" cy="1705403"/>
          </a:xfrm>
          <a:prstGeom prst="rect">
            <a:avLst/>
          </a:prstGeom>
        </p:spPr>
        <p:txBody>
          <a:bodyPr wrap="square">
            <a:spAutoFit/>
          </a:bodyPr>
          <a:lstStyle/>
          <a:p>
            <a:pPr marL="228600" indent="-228600">
              <a:lnSpc>
                <a:spcPct val="150000"/>
              </a:lnSpc>
              <a:buFont typeface="+mj-lt"/>
              <a:buAutoNum type="arabicPeriod"/>
            </a:pPr>
            <a:r>
              <a:rPr lang="zh-CN" altLang="en-US" b="1" dirty="0">
                <a:latin typeface="Microsoft YaHei" panose="020B0503020204020204" pitchFamily="34" charset="-122"/>
                <a:ea typeface="Microsoft YaHei" panose="020B0503020204020204" pitchFamily="34" charset="-122"/>
              </a:rPr>
              <a:t>多实例：</a:t>
            </a:r>
            <a:r>
              <a:rPr lang="zh-CN" altLang="en-US" dirty="0">
                <a:latin typeface="Microsoft YaHei" panose="020B0503020204020204" pitchFamily="34" charset="-122"/>
                <a:ea typeface="Microsoft YaHei" panose="020B0503020204020204" pitchFamily="34" charset="-122"/>
              </a:rPr>
              <a:t>一台物理机上可以运行多个虚拟服务器</a:t>
            </a:r>
            <a:endParaRPr lang="en-US" altLang="zh-CN" dirty="0">
              <a:latin typeface="Microsoft YaHei" panose="020B0503020204020204" pitchFamily="34" charset="-122"/>
              <a:ea typeface="Microsoft YaHei" panose="020B0503020204020204" pitchFamily="34" charset="-122"/>
            </a:endParaRPr>
          </a:p>
          <a:p>
            <a:pPr marL="228600" indent="-228600">
              <a:lnSpc>
                <a:spcPct val="150000"/>
              </a:lnSpc>
              <a:buFont typeface="+mj-lt"/>
              <a:buAutoNum type="arabicPeriod"/>
            </a:pPr>
            <a:r>
              <a:rPr lang="zh-CN" altLang="en-US" b="1" dirty="0">
                <a:latin typeface="Microsoft YaHei" panose="020B0503020204020204" pitchFamily="34" charset="-122"/>
                <a:ea typeface="Microsoft YaHei" panose="020B0503020204020204" pitchFamily="34" charset="-122"/>
              </a:rPr>
              <a:t>隔离性：</a:t>
            </a:r>
            <a:r>
              <a:rPr lang="zh-CN" altLang="en-US" dirty="0">
                <a:latin typeface="Microsoft YaHei" panose="020B0503020204020204" pitchFamily="34" charset="-122"/>
                <a:ea typeface="Microsoft YaHei" panose="020B0503020204020204" pitchFamily="34" charset="-122"/>
              </a:rPr>
              <a:t>虚拟服务器可以将同一台物理服务器上的多个虚拟机完全隔离开来</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多个虚拟机之间就像多个物理机器之间一样。</a:t>
            </a:r>
            <a:endParaRPr lang="en-US" altLang="zh-CN" dirty="0">
              <a:latin typeface="Microsoft YaHei" panose="020B0503020204020204" pitchFamily="34" charset="-122"/>
              <a:ea typeface="Microsoft YaHei" panose="020B0503020204020204" pitchFamily="34" charset="-122"/>
            </a:endParaRPr>
          </a:p>
          <a:p>
            <a:pPr marL="228600" indent="-228600">
              <a:lnSpc>
                <a:spcPct val="150000"/>
              </a:lnSpc>
              <a:buFont typeface="+mj-lt"/>
              <a:buAutoNum type="arabicPeriod"/>
            </a:pPr>
            <a:r>
              <a:rPr lang="zh-CN" altLang="en-US" b="1" dirty="0">
                <a:latin typeface="Microsoft YaHei" panose="020B0503020204020204" pitchFamily="34" charset="-122"/>
                <a:ea typeface="Microsoft YaHei" panose="020B0503020204020204" pitchFamily="34" charset="-122"/>
              </a:rPr>
              <a:t>封装性</a:t>
            </a:r>
            <a:endParaRPr lang="en-US" altLang="zh-CN" dirty="0">
              <a:latin typeface="Microsoft YaHei" panose="020B0503020204020204" pitchFamily="34" charset="-122"/>
              <a:ea typeface="Microsoft YaHei" panose="020B0503020204020204" pitchFamily="34" charset="-122"/>
            </a:endParaRPr>
          </a:p>
        </p:txBody>
      </p:sp>
      <p:pic>
        <p:nvPicPr>
          <p:cNvPr id="1026" name="Picture 2" descr="主机虚拟化的四种特性：物理硬件资源利用方式的变革">
            <a:extLst>
              <a:ext uri="{FF2B5EF4-FFF2-40B4-BE49-F238E27FC236}">
                <a16:creationId xmlns:a16="http://schemas.microsoft.com/office/drawing/2014/main" id="{40324205-C8A8-1C4F-BED8-5626C50D27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3460329"/>
            <a:ext cx="5078653" cy="3374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228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5.2 </a:t>
            </a:r>
            <a:r>
              <a:rPr lang="zh-CN" altLang="en-US" sz="3200" dirty="0">
                <a:solidFill>
                  <a:srgbClr val="0000FF"/>
                </a:solidFill>
                <a:latin typeface="微软雅黑" panose="020B0503020204020204" pitchFamily="34" charset="-122"/>
                <a:ea typeface="微软雅黑" panose="020B0503020204020204" pitchFamily="34" charset="-122"/>
              </a:rPr>
              <a:t>虚拟服务器</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12</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5.2 </a:t>
            </a:r>
            <a:r>
              <a:rPr lang="zh-CN" altLang="en-US" dirty="0">
                <a:solidFill>
                  <a:schemeClr val="bg1"/>
                </a:solidFill>
                <a:latin typeface="微软雅黑" panose="020B0503020204020204" pitchFamily="34" charset="-122"/>
                <a:ea typeface="微软雅黑" panose="020B0503020204020204" pitchFamily="34" charset="-122"/>
              </a:rPr>
              <a:t>虚拟服务器</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497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虚拟服务器的特性</a:t>
            </a:r>
          </a:p>
        </p:txBody>
      </p:sp>
      <p:sp>
        <p:nvSpPr>
          <p:cNvPr id="2" name="矩形 1">
            <a:extLst>
              <a:ext uri="{FF2B5EF4-FFF2-40B4-BE49-F238E27FC236}">
                <a16:creationId xmlns:a16="http://schemas.microsoft.com/office/drawing/2014/main" id="{152C5625-CEB9-7148-A661-E61D94FA772D}"/>
              </a:ext>
            </a:extLst>
          </p:cNvPr>
          <p:cNvSpPr/>
          <p:nvPr/>
        </p:nvSpPr>
        <p:spPr>
          <a:xfrm>
            <a:off x="397793" y="1823601"/>
            <a:ext cx="8276405" cy="1705403"/>
          </a:xfrm>
          <a:prstGeom prst="rect">
            <a:avLst/>
          </a:prstGeom>
        </p:spPr>
        <p:txBody>
          <a:bodyPr wrap="square">
            <a:spAutoFit/>
          </a:bodyPr>
          <a:lstStyle/>
          <a:p>
            <a:pPr marL="228600" indent="-228600">
              <a:lnSpc>
                <a:spcPct val="150000"/>
              </a:lnSpc>
              <a:buFont typeface="+mj-lt"/>
              <a:buAutoNum type="arabicPeriod"/>
            </a:pPr>
            <a:r>
              <a:rPr lang="zh-CN" altLang="en-US" b="1" dirty="0">
                <a:latin typeface="Microsoft YaHei" panose="020B0503020204020204" pitchFamily="34" charset="-122"/>
                <a:ea typeface="Microsoft YaHei" panose="020B0503020204020204" pitchFamily="34" charset="-122"/>
              </a:rPr>
              <a:t>多实例：</a:t>
            </a:r>
            <a:r>
              <a:rPr lang="zh-CN" altLang="en-US" dirty="0">
                <a:latin typeface="Microsoft YaHei" panose="020B0503020204020204" pitchFamily="34" charset="-122"/>
                <a:ea typeface="Microsoft YaHei" panose="020B0503020204020204" pitchFamily="34" charset="-122"/>
              </a:rPr>
              <a:t>一台物理机上可以运行多个虚拟服务器</a:t>
            </a:r>
            <a:endParaRPr lang="en-US" altLang="zh-CN" dirty="0">
              <a:latin typeface="Microsoft YaHei" panose="020B0503020204020204" pitchFamily="34" charset="-122"/>
              <a:ea typeface="Microsoft YaHei" panose="020B0503020204020204" pitchFamily="34" charset="-122"/>
            </a:endParaRPr>
          </a:p>
          <a:p>
            <a:pPr marL="228600" indent="-228600">
              <a:lnSpc>
                <a:spcPct val="150000"/>
              </a:lnSpc>
              <a:buFont typeface="+mj-lt"/>
              <a:buAutoNum type="arabicPeriod"/>
            </a:pPr>
            <a:r>
              <a:rPr lang="zh-CN" altLang="en-US" b="1" dirty="0">
                <a:latin typeface="Microsoft YaHei" panose="020B0503020204020204" pitchFamily="34" charset="-122"/>
                <a:ea typeface="Microsoft YaHei" panose="020B0503020204020204" pitchFamily="34" charset="-122"/>
              </a:rPr>
              <a:t>隔离性：</a:t>
            </a:r>
            <a:r>
              <a:rPr lang="zh-CN" altLang="en-US" dirty="0">
                <a:latin typeface="Microsoft YaHei" panose="020B0503020204020204" pitchFamily="34" charset="-122"/>
                <a:ea typeface="Microsoft YaHei" panose="020B0503020204020204" pitchFamily="34" charset="-122"/>
              </a:rPr>
              <a:t>虚拟服务器可以将同一台物理服务器上的多个虚拟机完全隔离开来</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多个虚拟机之间就像多个物理机器之间一样。</a:t>
            </a:r>
            <a:endParaRPr lang="en-US" altLang="zh-CN" dirty="0">
              <a:latin typeface="Microsoft YaHei" panose="020B0503020204020204" pitchFamily="34" charset="-122"/>
              <a:ea typeface="Microsoft YaHei" panose="020B0503020204020204" pitchFamily="34" charset="-122"/>
            </a:endParaRPr>
          </a:p>
          <a:p>
            <a:pPr marL="228600" indent="-228600">
              <a:lnSpc>
                <a:spcPct val="150000"/>
              </a:lnSpc>
              <a:buFont typeface="+mj-lt"/>
              <a:buAutoNum type="arabicPeriod"/>
            </a:pPr>
            <a:r>
              <a:rPr lang="zh-CN" altLang="en-US" b="1" dirty="0">
                <a:latin typeface="Microsoft YaHei" panose="020B0503020204020204" pitchFamily="34" charset="-122"/>
                <a:ea typeface="Microsoft YaHei" panose="020B0503020204020204" pitchFamily="34" charset="-122"/>
              </a:rPr>
              <a:t>封装性</a:t>
            </a:r>
            <a:endParaRPr lang="en-US" altLang="zh-CN" dirty="0">
              <a:latin typeface="Microsoft YaHei" panose="020B0503020204020204" pitchFamily="34" charset="-122"/>
              <a:ea typeface="Microsoft YaHei" panose="020B0503020204020204" pitchFamily="34" charset="-122"/>
            </a:endParaRPr>
          </a:p>
        </p:txBody>
      </p:sp>
      <p:pic>
        <p:nvPicPr>
          <p:cNvPr id="2050" name="Picture 2" descr="主机虚拟化的四种特性：物理硬件资源利用方式的变革">
            <a:extLst>
              <a:ext uri="{FF2B5EF4-FFF2-40B4-BE49-F238E27FC236}">
                <a16:creationId xmlns:a16="http://schemas.microsoft.com/office/drawing/2014/main" id="{D629D11B-98E5-0141-A529-F3051B1E74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3573016"/>
            <a:ext cx="6257144" cy="3261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4059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5.2 </a:t>
            </a:r>
            <a:r>
              <a:rPr lang="zh-CN" altLang="en-US" sz="3200" dirty="0">
                <a:solidFill>
                  <a:srgbClr val="0000FF"/>
                </a:solidFill>
                <a:latin typeface="微软雅黑" panose="020B0503020204020204" pitchFamily="34" charset="-122"/>
                <a:ea typeface="微软雅黑" panose="020B0503020204020204" pitchFamily="34" charset="-122"/>
              </a:rPr>
              <a:t>虚拟服务器</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13</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5.2 </a:t>
            </a:r>
            <a:r>
              <a:rPr lang="zh-CN" altLang="en-US" dirty="0">
                <a:solidFill>
                  <a:schemeClr val="bg1"/>
                </a:solidFill>
                <a:latin typeface="微软雅黑" panose="020B0503020204020204" pitchFamily="34" charset="-122"/>
                <a:ea typeface="微软雅黑" panose="020B0503020204020204" pitchFamily="34" charset="-122"/>
              </a:rPr>
              <a:t>虚拟服务器</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497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虚拟服务器的优点</a:t>
            </a:r>
          </a:p>
        </p:txBody>
      </p:sp>
      <p:sp>
        <p:nvSpPr>
          <p:cNvPr id="2" name="矩形 1">
            <a:extLst>
              <a:ext uri="{FF2B5EF4-FFF2-40B4-BE49-F238E27FC236}">
                <a16:creationId xmlns:a16="http://schemas.microsoft.com/office/drawing/2014/main" id="{152C5625-CEB9-7148-A661-E61D94FA772D}"/>
              </a:ext>
            </a:extLst>
          </p:cNvPr>
          <p:cNvSpPr/>
          <p:nvPr/>
        </p:nvSpPr>
        <p:spPr>
          <a:xfrm>
            <a:off x="616075" y="1916832"/>
            <a:ext cx="8276405" cy="2346220"/>
          </a:xfrm>
          <a:prstGeom prst="rect">
            <a:avLst/>
          </a:prstGeom>
        </p:spPr>
        <p:txBody>
          <a:bodyPr wrap="square">
            <a:spAutoFit/>
          </a:bodyPr>
          <a:lstStyle/>
          <a:p>
            <a:pPr marL="228600" indent="-228600">
              <a:lnSpc>
                <a:spcPct val="150000"/>
              </a:lnSpc>
              <a:buFont typeface="+mj-lt"/>
              <a:buAutoNum type="arabicPeriod"/>
            </a:pPr>
            <a:r>
              <a:rPr lang="zh-CN" altLang="en-US" sz="2000" dirty="0">
                <a:latin typeface="Microsoft YaHei" panose="020B0503020204020204" pitchFamily="34" charset="-122"/>
                <a:ea typeface="Microsoft YaHei" panose="020B0503020204020204" pitchFamily="34" charset="-122"/>
              </a:rPr>
              <a:t>实时迁移</a:t>
            </a:r>
            <a:endParaRPr lang="en-US" altLang="zh-CN" sz="2000" dirty="0">
              <a:latin typeface="Microsoft YaHei" panose="020B0503020204020204" pitchFamily="34" charset="-122"/>
              <a:ea typeface="Microsoft YaHei" panose="020B0503020204020204" pitchFamily="34" charset="-122"/>
            </a:endParaRPr>
          </a:p>
          <a:p>
            <a:pPr marL="228600" indent="-228600">
              <a:lnSpc>
                <a:spcPct val="150000"/>
              </a:lnSpc>
              <a:buFont typeface="+mj-lt"/>
              <a:buAutoNum type="arabicPeriod"/>
            </a:pPr>
            <a:r>
              <a:rPr lang="zh-CN" altLang="en-US" sz="2000" dirty="0">
                <a:latin typeface="Microsoft YaHei" panose="020B0503020204020204" pitchFamily="34" charset="-122"/>
                <a:ea typeface="Microsoft YaHei" panose="020B0503020204020204" pitchFamily="34" charset="-122"/>
              </a:rPr>
              <a:t>快速部署</a:t>
            </a:r>
            <a:endParaRPr lang="en-US" altLang="zh-CN" sz="2000" dirty="0">
              <a:latin typeface="Microsoft YaHei" panose="020B0503020204020204" pitchFamily="34" charset="-122"/>
              <a:ea typeface="Microsoft YaHei" panose="020B0503020204020204" pitchFamily="34" charset="-122"/>
            </a:endParaRPr>
          </a:p>
          <a:p>
            <a:pPr marL="228600" indent="-228600">
              <a:lnSpc>
                <a:spcPct val="150000"/>
              </a:lnSpc>
              <a:buFont typeface="+mj-lt"/>
              <a:buAutoNum type="arabicPeriod"/>
            </a:pPr>
            <a:r>
              <a:rPr lang="zh-CN" altLang="en-US" sz="2000" dirty="0">
                <a:latin typeface="Microsoft YaHei" panose="020B0503020204020204" pitchFamily="34" charset="-122"/>
                <a:ea typeface="Microsoft YaHei" panose="020B0503020204020204" pitchFamily="34" charset="-122"/>
              </a:rPr>
              <a:t>高兼容性</a:t>
            </a:r>
            <a:endParaRPr lang="en-US" altLang="zh-CN" sz="2000" dirty="0">
              <a:latin typeface="Microsoft YaHei" panose="020B0503020204020204" pitchFamily="34" charset="-122"/>
              <a:ea typeface="Microsoft YaHei" panose="020B0503020204020204" pitchFamily="34" charset="-122"/>
            </a:endParaRPr>
          </a:p>
          <a:p>
            <a:pPr marL="228600" indent="-228600">
              <a:lnSpc>
                <a:spcPct val="150000"/>
              </a:lnSpc>
              <a:buFont typeface="+mj-lt"/>
              <a:buAutoNum type="arabicPeriod"/>
            </a:pPr>
            <a:r>
              <a:rPr lang="zh-CN" altLang="en-US" sz="2000" dirty="0">
                <a:latin typeface="Microsoft YaHei" panose="020B0503020204020204" pitchFamily="34" charset="-122"/>
                <a:ea typeface="Microsoft YaHei" panose="020B0503020204020204" pitchFamily="34" charset="-122"/>
              </a:rPr>
              <a:t>提高资源利用率</a:t>
            </a:r>
            <a:endParaRPr lang="en-US" altLang="zh-CN" sz="2000" dirty="0">
              <a:latin typeface="Microsoft YaHei" panose="020B0503020204020204" pitchFamily="34" charset="-122"/>
              <a:ea typeface="Microsoft YaHei" panose="020B0503020204020204" pitchFamily="34" charset="-122"/>
            </a:endParaRPr>
          </a:p>
          <a:p>
            <a:pPr marL="228600" indent="-228600">
              <a:lnSpc>
                <a:spcPct val="150000"/>
              </a:lnSpc>
              <a:buFont typeface="+mj-lt"/>
              <a:buAutoNum type="arabicPeriod"/>
            </a:pPr>
            <a:r>
              <a:rPr lang="zh-CN" altLang="en-US" sz="2000" dirty="0">
                <a:latin typeface="Microsoft YaHei" panose="020B0503020204020204" pitchFamily="34" charset="-122"/>
                <a:ea typeface="Microsoft YaHei" panose="020B0503020204020204" pitchFamily="34" charset="-122"/>
              </a:rPr>
              <a:t>动态调动资源</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16501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A356B3C-5DA2-444F-B3F1-1F30B798BF2D}"/>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以下对虚拟服务器表述错误的是：</a:t>
            </a:r>
          </a:p>
        </p:txBody>
      </p:sp>
      <p:sp>
        <p:nvSpPr>
          <p:cNvPr id="5" name="文本框 4">
            <a:extLst>
              <a:ext uri="{FF2B5EF4-FFF2-40B4-BE49-F238E27FC236}">
                <a16:creationId xmlns:a16="http://schemas.microsoft.com/office/drawing/2014/main" id="{63B02BBE-E41F-4F60-A6FE-89EA31409A3E}"/>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是一种模拟物理服务器的虚拟化软件。</a:t>
            </a:r>
          </a:p>
        </p:txBody>
      </p:sp>
      <p:sp>
        <p:nvSpPr>
          <p:cNvPr id="6" name="文本框 5">
            <a:extLst>
              <a:ext uri="{FF2B5EF4-FFF2-40B4-BE49-F238E27FC236}">
                <a16:creationId xmlns:a16="http://schemas.microsoft.com/office/drawing/2014/main" id="{D411C729-7681-49C0-A93B-5A1FC48BDE2C}"/>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可以实现多个用户共享一个物理服务器。</a:t>
            </a:r>
          </a:p>
        </p:txBody>
      </p:sp>
      <p:sp>
        <p:nvSpPr>
          <p:cNvPr id="7" name="文本框 6">
            <a:extLst>
              <a:ext uri="{FF2B5EF4-FFF2-40B4-BE49-F238E27FC236}">
                <a16:creationId xmlns:a16="http://schemas.microsoft.com/office/drawing/2014/main" id="{91645ACD-3841-4926-8091-07CD45A27109}"/>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虚拟服务器与物理服务器一一对应。</a:t>
            </a:r>
          </a:p>
        </p:txBody>
      </p:sp>
      <p:sp>
        <p:nvSpPr>
          <p:cNvPr id="8" name="文本框 7">
            <a:extLst>
              <a:ext uri="{FF2B5EF4-FFF2-40B4-BE49-F238E27FC236}">
                <a16:creationId xmlns:a16="http://schemas.microsoft.com/office/drawing/2014/main" id="{BFF5ACB7-38B7-4F39-A80E-9143178F988A}"/>
              </a:ext>
            </a:extLst>
          </p:cNvPr>
          <p:cNvSpPr txBox="1"/>
          <p:nvPr>
            <p:custDataLst>
              <p:tags r:id="rId6"/>
            </p:custDataLst>
          </p:nvPr>
        </p:nvSpPr>
        <p:spPr>
          <a:xfrm>
            <a:off x="1828800" y="5357813"/>
            <a:ext cx="6919664"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可以通过复制映像文件实例化一个虚拟服务器</a:t>
            </a:r>
          </a:p>
        </p:txBody>
      </p:sp>
      <p:sp>
        <p:nvSpPr>
          <p:cNvPr id="9" name="椭圆 8">
            <a:extLst>
              <a:ext uri="{FF2B5EF4-FFF2-40B4-BE49-F238E27FC236}">
                <a16:creationId xmlns:a16="http://schemas.microsoft.com/office/drawing/2014/main" id="{F1349CBD-DF6D-4CE9-AA1B-C4D2A2DDA37B}"/>
              </a:ext>
            </a:extLst>
          </p:cNvPr>
          <p:cNvSpPr>
            <a:spLocks noChangeAspect="1"/>
          </p:cNvSpPr>
          <p:nvPr>
            <p:custDataLst>
              <p:tags r:id="rId7"/>
            </p:custDataLst>
          </p:nvPr>
        </p:nvSpPr>
        <p:spPr>
          <a:xfrm>
            <a:off x="11144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180FB8A8-C1B2-4FCE-9AC1-FED714CC86A8}"/>
              </a:ext>
            </a:extLst>
          </p:cNvPr>
          <p:cNvSpPr>
            <a:spLocks noChangeAspect="1"/>
          </p:cNvSpPr>
          <p:nvPr>
            <p:custDataLst>
              <p:tags r:id="rId8"/>
            </p:custDataLst>
          </p:nvPr>
        </p:nvSpPr>
        <p:spPr>
          <a:xfrm>
            <a:off x="11144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F867ABA9-BE58-45F6-9E66-6D6084D9121E}"/>
              </a:ext>
            </a:extLst>
          </p:cNvPr>
          <p:cNvSpPr>
            <a:spLocks noChangeAspect="1"/>
          </p:cNvSpPr>
          <p:nvPr>
            <p:custDataLst>
              <p:tags r:id="rId9"/>
            </p:custDataLst>
          </p:nvPr>
        </p:nvSpPr>
        <p:spPr>
          <a:xfrm>
            <a:off x="1114425"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C59DB23B-296E-45F1-AC42-4F1820F4F29C}"/>
              </a:ext>
            </a:extLst>
          </p:cNvPr>
          <p:cNvSpPr>
            <a:spLocks noChangeAspect="1"/>
          </p:cNvSpPr>
          <p:nvPr>
            <p:custDataLst>
              <p:tags r:id="rId10"/>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C006940C-12C1-42C4-B7F4-13F21DE61294}"/>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036FCE7B-BC30-4B99-AD20-7F9CECAB8BA3}"/>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D9BEC11F-F8F9-4CB7-AC12-2B5BC349CC51}"/>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4C643C01-A687-4F57-8CF2-B35CDC940B54}"/>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087CEC1F-0BCE-47AC-88F8-BE9E7861D699}"/>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ACA5DCD4-13CB-407C-9763-5D454CDF94C7}"/>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D85A1DB6-5FA0-4315-B9D3-17BF260EEFBD}"/>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9876249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5.3 </a:t>
            </a:r>
            <a:r>
              <a:rPr lang="zh-CN" altLang="en-US" sz="3200" dirty="0">
                <a:solidFill>
                  <a:srgbClr val="0000FF"/>
                </a:solidFill>
                <a:latin typeface="微软雅黑" panose="020B0503020204020204" pitchFamily="34" charset="-122"/>
                <a:ea typeface="微软雅黑" panose="020B0503020204020204" pitchFamily="34" charset="-122"/>
              </a:rPr>
              <a:t>云存储设备</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15</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5.3 </a:t>
            </a:r>
            <a:r>
              <a:rPr lang="zh-CN" altLang="en-US" dirty="0">
                <a:solidFill>
                  <a:schemeClr val="bg1"/>
                </a:solidFill>
                <a:latin typeface="微软雅黑" panose="020B0503020204020204" pitchFamily="34" charset="-122"/>
                <a:ea typeface="微软雅黑" panose="020B0503020204020204" pitchFamily="34" charset="-122"/>
              </a:rPr>
              <a:t>云存储设备</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241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专门为云配置所设计的存储设备。</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5.3.1 </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云存储等级：指数据存储的逻辑单元</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文件：</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数据集合分组存放在文件夹中的文件里。</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块</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 存储的最低等级，最接近硬件，是可被独立访问数据的最小单位。</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数据集</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 ： 基于表格、以分隔符分割或以记录形式组织的数据集合。</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对象</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：将数据及相关的元数据组织为</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的资源。</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851114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5.3 </a:t>
            </a:r>
            <a:r>
              <a:rPr lang="zh-CN" altLang="en-US" sz="3200" dirty="0">
                <a:solidFill>
                  <a:srgbClr val="0000FF"/>
                </a:solidFill>
                <a:latin typeface="微软雅黑" panose="020B0503020204020204" pitchFamily="34" charset="-122"/>
                <a:ea typeface="微软雅黑" panose="020B0503020204020204" pitchFamily="34" charset="-122"/>
              </a:rPr>
              <a:t>云存储设备</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16</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5.3 </a:t>
            </a:r>
            <a:r>
              <a:rPr lang="zh-CN" altLang="en-US" dirty="0">
                <a:solidFill>
                  <a:schemeClr val="bg1"/>
                </a:solidFill>
                <a:latin typeface="微软雅黑" panose="020B0503020204020204" pitchFamily="34" charset="-122"/>
                <a:ea typeface="微软雅黑" panose="020B0503020204020204" pitchFamily="34" charset="-122"/>
              </a:rPr>
              <a:t>云存储设备</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430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主要问题在于数据的</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安全性</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完整性</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保密性</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0D2E8903-C1AB-B649-8D4D-5A14699847B1}"/>
              </a:ext>
            </a:extLst>
          </p:cNvPr>
          <p:cNvPicPr>
            <a:picLocks noChangeAspect="1"/>
          </p:cNvPicPr>
          <p:nvPr/>
        </p:nvPicPr>
        <p:blipFill>
          <a:blip r:embed="rId3"/>
          <a:stretch>
            <a:fillRect/>
          </a:stretch>
        </p:blipFill>
        <p:spPr>
          <a:xfrm>
            <a:off x="2195736" y="2243065"/>
            <a:ext cx="4434397" cy="3588990"/>
          </a:xfrm>
          <a:prstGeom prst="rect">
            <a:avLst/>
          </a:prstGeom>
        </p:spPr>
      </p:pic>
    </p:spTree>
    <p:extLst>
      <p:ext uri="{BB962C8B-B14F-4D97-AF65-F5344CB8AC3E}">
        <p14:creationId xmlns:p14="http://schemas.microsoft.com/office/powerpoint/2010/main" val="1520871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5.3 </a:t>
            </a:r>
            <a:r>
              <a:rPr lang="zh-CN" altLang="en-US" sz="3200" dirty="0">
                <a:solidFill>
                  <a:srgbClr val="0000FF"/>
                </a:solidFill>
                <a:latin typeface="微软雅黑" panose="020B0503020204020204" pitchFamily="34" charset="-122"/>
                <a:ea typeface="微软雅黑" panose="020B0503020204020204" pitchFamily="34" charset="-122"/>
              </a:rPr>
              <a:t>云存储设备</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17</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5.3 </a:t>
            </a:r>
            <a:r>
              <a:rPr lang="zh-CN" altLang="en-US" dirty="0">
                <a:solidFill>
                  <a:schemeClr val="bg1"/>
                </a:solidFill>
                <a:latin typeface="微软雅黑" panose="020B0503020204020204" pitchFamily="34" charset="-122"/>
                <a:ea typeface="微软雅黑" panose="020B0503020204020204" pitchFamily="34" charset="-122"/>
              </a:rPr>
              <a:t>云存储设备</a:t>
            </a:r>
          </a:p>
        </p:txBody>
      </p:sp>
      <p:pic>
        <p:nvPicPr>
          <p:cNvPr id="2" name="图片 1">
            <a:extLst>
              <a:ext uri="{FF2B5EF4-FFF2-40B4-BE49-F238E27FC236}">
                <a16:creationId xmlns:a16="http://schemas.microsoft.com/office/drawing/2014/main" id="{CE0F5C77-56FC-4B4C-9EEB-EAD99B5860E1}"/>
              </a:ext>
            </a:extLst>
          </p:cNvPr>
          <p:cNvPicPr>
            <a:picLocks noChangeAspect="1"/>
          </p:cNvPicPr>
          <p:nvPr/>
        </p:nvPicPr>
        <p:blipFill>
          <a:blip r:embed="rId3"/>
          <a:stretch>
            <a:fillRect/>
          </a:stretch>
        </p:blipFill>
        <p:spPr>
          <a:xfrm>
            <a:off x="1115616" y="1427069"/>
            <a:ext cx="6840760" cy="5242291"/>
          </a:xfrm>
          <a:prstGeom prst="rect">
            <a:avLst/>
          </a:prstGeom>
        </p:spPr>
      </p:pic>
    </p:spTree>
    <p:extLst>
      <p:ext uri="{BB962C8B-B14F-4D97-AF65-F5344CB8AC3E}">
        <p14:creationId xmlns:p14="http://schemas.microsoft.com/office/powerpoint/2010/main" val="22247305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5.3 </a:t>
            </a:r>
            <a:r>
              <a:rPr lang="zh-CN" altLang="en-US" sz="3200" dirty="0">
                <a:solidFill>
                  <a:srgbClr val="0000FF"/>
                </a:solidFill>
                <a:latin typeface="微软雅黑" panose="020B0503020204020204" pitchFamily="34" charset="-122"/>
                <a:ea typeface="微软雅黑" panose="020B0503020204020204" pitchFamily="34" charset="-122"/>
              </a:rPr>
              <a:t>云存储设备</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18</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5.3 </a:t>
            </a:r>
            <a:r>
              <a:rPr lang="zh-CN" altLang="en-US" dirty="0">
                <a:solidFill>
                  <a:schemeClr val="bg1"/>
                </a:solidFill>
                <a:latin typeface="微软雅黑" panose="020B0503020204020204" pitchFamily="34" charset="-122"/>
                <a:ea typeface="微软雅黑" panose="020B0503020204020204" pitchFamily="34" charset="-122"/>
              </a:rPr>
              <a:t>云存储设备</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4520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5.3.2 </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网络存储接口</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文件存储</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块存储</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通常通过</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网络存储接口</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来访问。</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文件存储需要将独立的数据存入不同的文件，当</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数据发生变化时</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，原来的文件要被生成的新文件替换。</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云存储设备机制是基于文件接口时，</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数据搜索和抽取性能很可能不是最优的</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。存储水平和阈值都是由文件系统本身决定。</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不论是逻辑单元号（</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LUN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）还是虚拟卷，</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块存储与文件集存储相比</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，拥有更好的性能。</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5.3.3 </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对象存储接口</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各种类型的数据</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可以作为</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资源</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被引用和存储。</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实现这种接口的云存储设备机制通常可以通过以</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HTTP</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为主要协议的</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REST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或</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服务</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的云服务来访问。</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2392677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5.3 </a:t>
            </a:r>
            <a:r>
              <a:rPr lang="zh-CN" altLang="en-US" sz="3200" dirty="0">
                <a:solidFill>
                  <a:srgbClr val="0000FF"/>
                </a:solidFill>
                <a:latin typeface="微软雅黑" panose="020B0503020204020204" pitchFamily="34" charset="-122"/>
                <a:ea typeface="微软雅黑" panose="020B0503020204020204" pitchFamily="34" charset="-122"/>
              </a:rPr>
              <a:t>云存储设备</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19</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5.3 </a:t>
            </a:r>
            <a:r>
              <a:rPr lang="zh-CN" altLang="en-US" dirty="0">
                <a:solidFill>
                  <a:schemeClr val="bg1"/>
                </a:solidFill>
                <a:latin typeface="微软雅黑" panose="020B0503020204020204" pitchFamily="34" charset="-122"/>
                <a:ea typeface="微软雅黑" panose="020B0503020204020204" pitchFamily="34" charset="-122"/>
              </a:rPr>
              <a:t>云存储设备</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4905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5.3.4 </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数据库存储接口</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关系数据存储</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Wingdings" panose="05000000000000000000" pitchFamily="2" charset="2"/>
              <a:buChar char="Ø"/>
            </a:pP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依靠表格，将相似的数据组织为行列的形式，表格之间的关系可以用于保护数据的完整性，避免冗余（规范化）。</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a:lnSpc>
                <a:spcPct val="120000"/>
              </a:lnSpc>
              <a:spcBef>
                <a:spcPct val="20000"/>
              </a:spcBef>
            </a:pP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基于云的关系数据库的主要</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挑战</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来自于扩展和性能。</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a:lnSpc>
                <a:spcPct val="120000"/>
              </a:lnSpc>
              <a:spcBef>
                <a:spcPct val="20000"/>
              </a:spcBef>
            </a:pP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）垂直扩展比水平扩展更加复杂。</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a:lnSpc>
                <a:spcPct val="120000"/>
              </a:lnSpc>
              <a:spcBef>
                <a:spcPct val="20000"/>
              </a:spcBef>
            </a:pP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）远程访问时，大量数据的表可能会出现更高的处理开销和延迟。</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非关系数据存储（</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NoSQL</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Wingdings" panose="05000000000000000000" pitchFamily="2" charset="2"/>
              <a:buChar char="Ø"/>
            </a:pP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采用更松散的结构存储数据，</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避免</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关系数据库带来可能的</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复杂性和处理成本</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，可以进行更多的</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水平扩展</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Wingdings" panose="05000000000000000000" pitchFamily="2" charset="2"/>
              <a:buChar char="Ø"/>
            </a:pP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限于有限的或原始的模式或数据模型。</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Wingdings" panose="05000000000000000000" pitchFamily="2" charset="2"/>
              <a:buChar char="Ø"/>
            </a:pP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非关系存储倾向于不支持关系数据库的功能，如事务或连接。</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Wingdings" panose="05000000000000000000" pitchFamily="2" charset="2"/>
              <a:buChar char="Ø"/>
            </a:pP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将规范化数据导出到非关系存储后，</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数据大小一般会增加</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Wingdings" panose="05000000000000000000" pitchFamily="2" charset="2"/>
              <a:buChar char="Ø"/>
            </a:pP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非关系数据存储机制是专有的，严重</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限制了数据的可移植性</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944886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第五章</a:t>
            </a:r>
            <a:r>
              <a:rPr lang="en-US" altLang="zh-CN" sz="3200" dirty="0">
                <a:solidFill>
                  <a:srgbClr val="0000FF"/>
                </a:solidFill>
                <a:latin typeface="微软雅黑" panose="020B0503020204020204" pitchFamily="34" charset="-122"/>
                <a:ea typeface="微软雅黑" panose="020B0503020204020204" pitchFamily="34" charset="-122"/>
              </a:rPr>
              <a:t> </a:t>
            </a:r>
            <a:r>
              <a:rPr lang="zh-CN" altLang="en-US" sz="3200" dirty="0">
                <a:solidFill>
                  <a:srgbClr val="0000FF"/>
                </a:solidFill>
                <a:latin typeface="微软雅黑" panose="020B0503020204020204" pitchFamily="34" charset="-122"/>
                <a:ea typeface="微软雅黑" panose="020B0503020204020204" pitchFamily="34" charset="-122"/>
              </a:rPr>
              <a:t>云基础设施机制</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561920"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第五章 云基础设施机制</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827584" y="1458690"/>
            <a:ext cx="7488832" cy="427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技术机制是指在</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行业内确立的、具有明确定义的</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构件</a:t>
            </a:r>
            <a:endPar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云基础设施机制</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是云环境的基础构建块，它是形成基本云技术架构基础的主要构件。</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逻辑网络边界</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虚拟服务器</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云存储设备</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云使用监控</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资源复制</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已就绪环境</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361950" lvl="1" indent="-342900">
              <a:lnSpc>
                <a:spcPct val="120000"/>
              </a:lnSpc>
              <a:spcBef>
                <a:spcPct val="20000"/>
              </a:spcBef>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这些机制是云平台中常见的核心组件，但并非全都应用广泛，也不需要为其中的每一个机制都建立独立的架构层。</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5.4 </a:t>
            </a:r>
            <a:r>
              <a:rPr lang="zh-CN" altLang="en-US" sz="3200" dirty="0">
                <a:solidFill>
                  <a:srgbClr val="0000FF"/>
                </a:solidFill>
                <a:latin typeface="微软雅黑" panose="020B0503020204020204" pitchFamily="34" charset="-122"/>
                <a:ea typeface="微软雅黑" panose="020B0503020204020204" pitchFamily="34" charset="-122"/>
              </a:rPr>
              <a:t>云使用监控</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20</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5.4 </a:t>
            </a:r>
            <a:r>
              <a:rPr lang="zh-CN" altLang="en-US" dirty="0">
                <a:solidFill>
                  <a:schemeClr val="bg1"/>
                </a:solidFill>
                <a:latin typeface="微软雅黑" panose="020B0503020204020204" pitchFamily="34" charset="-122"/>
                <a:ea typeface="微软雅黑" panose="020B0503020204020204" pitchFamily="34" charset="-122"/>
              </a:rPr>
              <a:t>云使用监控</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428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5.4.1 </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监控代理</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一种中间的事件驱动程序，作为服务代理驻留在已有通信路径上，对数据流进行透明的监控和分析。</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这种类型的云使用监控通常用来计量网络流量和消息指标。</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5.4.2 </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资源代理</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一种处理模块，通过专门的资源软件进行事件驱动的交互来收集数据。</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它在资源软件级上，监控预定义的且可观测事件的使用指标，比如启动、暂停、恢复和垂直扩展。</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5.4.3 </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轮询代理</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一种处理模块，通过轮询</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资源来收集云服务使用数据。</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通常被用于周期性地监控</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资源状态，比如正常运行时间与停机时间。</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0979389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5.4 </a:t>
            </a:r>
            <a:r>
              <a:rPr lang="zh-CN" altLang="en-US" sz="3200" dirty="0">
                <a:solidFill>
                  <a:srgbClr val="0000FF"/>
                </a:solidFill>
                <a:latin typeface="微软雅黑" panose="020B0503020204020204" pitchFamily="34" charset="-122"/>
                <a:ea typeface="微软雅黑" panose="020B0503020204020204" pitchFamily="34" charset="-122"/>
              </a:rPr>
              <a:t>云使用监控</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21</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5.4 </a:t>
            </a:r>
            <a:r>
              <a:rPr lang="zh-CN" altLang="en-US" dirty="0">
                <a:solidFill>
                  <a:schemeClr val="bg1"/>
                </a:solidFill>
                <a:latin typeface="微软雅黑" panose="020B0503020204020204" pitchFamily="34" charset="-122"/>
                <a:ea typeface="微软雅黑" panose="020B0503020204020204" pitchFamily="34" charset="-122"/>
              </a:rPr>
              <a:t>云使用监控</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1541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5.4.1 </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监控代理</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一种中间的事件驱动程序，作为服务代理驻留在已有通信路径上，对数据流进行透明的监控和分析。</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这种类型的云使用监控通常用来计量网络流量和消息指标。</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3" name="组合 12">
            <a:extLst>
              <a:ext uri="{FF2B5EF4-FFF2-40B4-BE49-F238E27FC236}">
                <a16:creationId xmlns:a16="http://schemas.microsoft.com/office/drawing/2014/main" id="{96F07549-A660-CC43-801F-766DF56E27AA}"/>
              </a:ext>
            </a:extLst>
          </p:cNvPr>
          <p:cNvGrpSpPr/>
          <p:nvPr/>
        </p:nvGrpSpPr>
        <p:grpSpPr>
          <a:xfrm>
            <a:off x="1485071" y="2770079"/>
            <a:ext cx="5925410" cy="3827272"/>
            <a:chOff x="1485071" y="2770079"/>
            <a:chExt cx="5925410" cy="3827272"/>
          </a:xfrm>
        </p:grpSpPr>
        <p:pic>
          <p:nvPicPr>
            <p:cNvPr id="9" name="图片 8">
              <a:extLst>
                <a:ext uri="{FF2B5EF4-FFF2-40B4-BE49-F238E27FC236}">
                  <a16:creationId xmlns:a16="http://schemas.microsoft.com/office/drawing/2014/main" id="{27CD07D4-9991-C74D-A9EA-0DA9C291503B}"/>
                </a:ext>
              </a:extLst>
            </p:cNvPr>
            <p:cNvPicPr>
              <a:picLocks noChangeAspect="1"/>
            </p:cNvPicPr>
            <p:nvPr/>
          </p:nvPicPr>
          <p:blipFill>
            <a:blip r:embed="rId3"/>
            <a:stretch>
              <a:fillRect/>
            </a:stretch>
          </p:blipFill>
          <p:spPr>
            <a:xfrm>
              <a:off x="1805631" y="2792527"/>
              <a:ext cx="5436096" cy="3674821"/>
            </a:xfrm>
            <a:prstGeom prst="rect">
              <a:avLst/>
            </a:prstGeom>
          </p:spPr>
        </p:pic>
        <p:pic>
          <p:nvPicPr>
            <p:cNvPr id="5" name="图片 4">
              <a:extLst>
                <a:ext uri="{FF2B5EF4-FFF2-40B4-BE49-F238E27FC236}">
                  <a16:creationId xmlns:a16="http://schemas.microsoft.com/office/drawing/2014/main" id="{2BD0D68E-29E3-A046-9795-3926C9278C01}"/>
                </a:ext>
              </a:extLst>
            </p:cNvPr>
            <p:cNvPicPr>
              <a:picLocks noChangeAspect="1"/>
            </p:cNvPicPr>
            <p:nvPr/>
          </p:nvPicPr>
          <p:blipFill>
            <a:blip r:embed="rId4"/>
            <a:stretch>
              <a:fillRect/>
            </a:stretch>
          </p:blipFill>
          <p:spPr>
            <a:xfrm>
              <a:off x="1485071" y="2770079"/>
              <a:ext cx="711200" cy="852373"/>
            </a:xfrm>
            <a:prstGeom prst="rect">
              <a:avLst/>
            </a:prstGeom>
          </p:spPr>
        </p:pic>
        <p:pic>
          <p:nvPicPr>
            <p:cNvPr id="12" name="图片 11">
              <a:extLst>
                <a:ext uri="{FF2B5EF4-FFF2-40B4-BE49-F238E27FC236}">
                  <a16:creationId xmlns:a16="http://schemas.microsoft.com/office/drawing/2014/main" id="{6AD91205-E80E-F645-88CB-ED0B133377F0}"/>
                </a:ext>
              </a:extLst>
            </p:cNvPr>
            <p:cNvPicPr>
              <a:picLocks noChangeAspect="1"/>
            </p:cNvPicPr>
            <p:nvPr/>
          </p:nvPicPr>
          <p:blipFill>
            <a:blip r:embed="rId4"/>
            <a:stretch>
              <a:fillRect/>
            </a:stretch>
          </p:blipFill>
          <p:spPr>
            <a:xfrm>
              <a:off x="6699281" y="5789326"/>
              <a:ext cx="711200" cy="808025"/>
            </a:xfrm>
            <a:prstGeom prst="rect">
              <a:avLst/>
            </a:prstGeom>
          </p:spPr>
        </p:pic>
      </p:grpSp>
    </p:spTree>
    <p:extLst>
      <p:ext uri="{BB962C8B-B14F-4D97-AF65-F5344CB8AC3E}">
        <p14:creationId xmlns:p14="http://schemas.microsoft.com/office/powerpoint/2010/main" val="32934485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5.4 </a:t>
            </a:r>
            <a:r>
              <a:rPr lang="zh-CN" altLang="en-US" sz="3200" dirty="0">
                <a:solidFill>
                  <a:srgbClr val="0000FF"/>
                </a:solidFill>
                <a:latin typeface="微软雅黑" panose="020B0503020204020204" pitchFamily="34" charset="-122"/>
                <a:ea typeface="微软雅黑" panose="020B0503020204020204" pitchFamily="34" charset="-122"/>
              </a:rPr>
              <a:t>云使用监控</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22</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5.4 </a:t>
            </a:r>
            <a:r>
              <a:rPr lang="zh-CN" altLang="en-US" dirty="0">
                <a:solidFill>
                  <a:schemeClr val="bg1"/>
                </a:solidFill>
                <a:latin typeface="微软雅黑" panose="020B0503020204020204" pitchFamily="34" charset="-122"/>
                <a:ea typeface="微软雅黑" panose="020B0503020204020204" pitchFamily="34" charset="-122"/>
              </a:rPr>
              <a:t>云使用监控</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1541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5.4.2 </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资源代理</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一种处理模块，通过专门的资源软件进行事件驱动的交互来收集数据。</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它在资源软件级上，监控预定义的且可观测事件的使用指标，比如启动、暂停、恢复和垂直扩展。</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ABB8C873-3E6D-8742-90AA-F778A97B162B}"/>
              </a:ext>
            </a:extLst>
          </p:cNvPr>
          <p:cNvPicPr>
            <a:picLocks noChangeAspect="1"/>
          </p:cNvPicPr>
          <p:nvPr/>
        </p:nvPicPr>
        <p:blipFill>
          <a:blip r:embed="rId3"/>
          <a:stretch>
            <a:fillRect/>
          </a:stretch>
        </p:blipFill>
        <p:spPr>
          <a:xfrm>
            <a:off x="1840671" y="2702896"/>
            <a:ext cx="5652120" cy="4155104"/>
          </a:xfrm>
          <a:prstGeom prst="rect">
            <a:avLst/>
          </a:prstGeom>
        </p:spPr>
      </p:pic>
    </p:spTree>
    <p:extLst>
      <p:ext uri="{BB962C8B-B14F-4D97-AF65-F5344CB8AC3E}">
        <p14:creationId xmlns:p14="http://schemas.microsoft.com/office/powerpoint/2010/main" val="14044942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5.4 </a:t>
            </a:r>
            <a:r>
              <a:rPr lang="zh-CN" altLang="en-US" sz="3200" dirty="0">
                <a:solidFill>
                  <a:srgbClr val="0000FF"/>
                </a:solidFill>
                <a:latin typeface="微软雅黑" panose="020B0503020204020204" pitchFamily="34" charset="-122"/>
                <a:ea typeface="微软雅黑" panose="020B0503020204020204" pitchFamily="34" charset="-122"/>
              </a:rPr>
              <a:t>云使用监控</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23</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5.4 </a:t>
            </a:r>
            <a:r>
              <a:rPr lang="zh-CN" altLang="en-US" dirty="0">
                <a:solidFill>
                  <a:schemeClr val="bg1"/>
                </a:solidFill>
                <a:latin typeface="微软雅黑" panose="020B0503020204020204" pitchFamily="34" charset="-122"/>
                <a:ea typeface="微软雅黑" panose="020B0503020204020204" pitchFamily="34" charset="-122"/>
              </a:rPr>
              <a:t>云使用监控</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1208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5.4.3 </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轮询代理</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一种处理模块，通过轮询</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资源来收集云服务使用数据。</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通常被用于周期性地监控</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资源状态，比如正常运行时间与停机时间。</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C090A8FD-D0C7-C146-91FA-0475EDE89E30}"/>
              </a:ext>
            </a:extLst>
          </p:cNvPr>
          <p:cNvPicPr>
            <a:picLocks noChangeAspect="1"/>
          </p:cNvPicPr>
          <p:nvPr/>
        </p:nvPicPr>
        <p:blipFill>
          <a:blip r:embed="rId3"/>
          <a:stretch>
            <a:fillRect/>
          </a:stretch>
        </p:blipFill>
        <p:spPr>
          <a:xfrm>
            <a:off x="1565529" y="2460128"/>
            <a:ext cx="5598759" cy="4353247"/>
          </a:xfrm>
          <a:prstGeom prst="rect">
            <a:avLst/>
          </a:prstGeom>
        </p:spPr>
      </p:pic>
    </p:spTree>
    <p:extLst>
      <p:ext uri="{BB962C8B-B14F-4D97-AF65-F5344CB8AC3E}">
        <p14:creationId xmlns:p14="http://schemas.microsoft.com/office/powerpoint/2010/main" val="23547361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6A452DB-4550-45EE-8D4D-419CDC3D9B05}"/>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以下云存储等级中，最低的是：</a:t>
            </a:r>
          </a:p>
        </p:txBody>
      </p:sp>
      <p:sp>
        <p:nvSpPr>
          <p:cNvPr id="5" name="文本框 4">
            <a:extLst>
              <a:ext uri="{FF2B5EF4-FFF2-40B4-BE49-F238E27FC236}">
                <a16:creationId xmlns:a16="http://schemas.microsoft.com/office/drawing/2014/main" id="{02DAC698-9465-4BA2-A389-1B0D6D19C45B}"/>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文件</a:t>
            </a:r>
          </a:p>
        </p:txBody>
      </p:sp>
      <p:sp>
        <p:nvSpPr>
          <p:cNvPr id="6" name="文本框 5">
            <a:extLst>
              <a:ext uri="{FF2B5EF4-FFF2-40B4-BE49-F238E27FC236}">
                <a16:creationId xmlns:a16="http://schemas.microsoft.com/office/drawing/2014/main" id="{F0F5F2C7-3D2B-44C0-A194-A18DD2FAA531}"/>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块</a:t>
            </a:r>
          </a:p>
        </p:txBody>
      </p:sp>
      <p:sp>
        <p:nvSpPr>
          <p:cNvPr id="7" name="文本框 6">
            <a:extLst>
              <a:ext uri="{FF2B5EF4-FFF2-40B4-BE49-F238E27FC236}">
                <a16:creationId xmlns:a16="http://schemas.microsoft.com/office/drawing/2014/main" id="{CCAFF7D3-1A12-487E-8FE4-283A25E6B809}"/>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数据集</a:t>
            </a:r>
          </a:p>
        </p:txBody>
      </p:sp>
      <p:sp>
        <p:nvSpPr>
          <p:cNvPr id="8" name="文本框 7">
            <a:extLst>
              <a:ext uri="{FF2B5EF4-FFF2-40B4-BE49-F238E27FC236}">
                <a16:creationId xmlns:a16="http://schemas.microsoft.com/office/drawing/2014/main" id="{83817F55-81D0-457F-8059-30BE97D0D248}"/>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对象</a:t>
            </a:r>
          </a:p>
        </p:txBody>
      </p:sp>
      <p:sp>
        <p:nvSpPr>
          <p:cNvPr id="9" name="椭圆 8">
            <a:extLst>
              <a:ext uri="{FF2B5EF4-FFF2-40B4-BE49-F238E27FC236}">
                <a16:creationId xmlns:a16="http://schemas.microsoft.com/office/drawing/2014/main" id="{6D5ABE3C-98C7-44AB-9CCF-E3EAC91873CC}"/>
              </a:ext>
            </a:extLst>
          </p:cNvPr>
          <p:cNvSpPr>
            <a:spLocks noChangeAspect="1"/>
          </p:cNvSpPr>
          <p:nvPr>
            <p:custDataLst>
              <p:tags r:id="rId7"/>
            </p:custDataLst>
          </p:nvPr>
        </p:nvSpPr>
        <p:spPr>
          <a:xfrm>
            <a:off x="11144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C6EDC612-6663-4B6C-B742-04EF9AA92F6B}"/>
              </a:ext>
            </a:extLst>
          </p:cNvPr>
          <p:cNvSpPr>
            <a:spLocks noChangeAspect="1"/>
          </p:cNvSpPr>
          <p:nvPr>
            <p:custDataLst>
              <p:tags r:id="rId8"/>
            </p:custDataLst>
          </p:nvPr>
        </p:nvSpPr>
        <p:spPr>
          <a:xfrm>
            <a:off x="11144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95FEBCB1-3B62-46D8-BBC0-9A97D6801768}"/>
              </a:ext>
            </a:extLst>
          </p:cNvPr>
          <p:cNvSpPr>
            <a:spLocks noChangeAspect="1"/>
          </p:cNvSpPr>
          <p:nvPr>
            <p:custDataLst>
              <p:tags r:id="rId9"/>
            </p:custDataLst>
          </p:nvPr>
        </p:nvSpPr>
        <p:spPr>
          <a:xfrm>
            <a:off x="1114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FC855EC2-5397-468C-90C7-A0243D5B2006}"/>
              </a:ext>
            </a:extLst>
          </p:cNvPr>
          <p:cNvSpPr>
            <a:spLocks noChangeAspect="1"/>
          </p:cNvSpPr>
          <p:nvPr>
            <p:custDataLst>
              <p:tags r:id="rId10"/>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65C5B439-40F3-4BBD-A0E4-3182963EE7E1}"/>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6A285059-6BF2-49E8-804C-EA0D693B6020}"/>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839BE2E3-2141-406F-BC59-C89C61BE3F2E}"/>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976CB698-B87C-40DC-B062-65735CB8BEFC}"/>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125DF2A4-32D4-48DA-A0A3-02779B618448}"/>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C13DE1FD-DD4D-433D-8BAA-A359779C1CC5}"/>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AC1A806F-8DFB-4945-A674-F23EEC06CC61}"/>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9512936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6A452DB-4550-45EE-8D4D-419CDC3D9B05}"/>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关系型数据库的存储等级为：</a:t>
            </a:r>
          </a:p>
        </p:txBody>
      </p:sp>
      <p:sp>
        <p:nvSpPr>
          <p:cNvPr id="5" name="文本框 4">
            <a:extLst>
              <a:ext uri="{FF2B5EF4-FFF2-40B4-BE49-F238E27FC236}">
                <a16:creationId xmlns:a16="http://schemas.microsoft.com/office/drawing/2014/main" id="{02DAC698-9465-4BA2-A389-1B0D6D19C45B}"/>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文件</a:t>
            </a:r>
          </a:p>
        </p:txBody>
      </p:sp>
      <p:sp>
        <p:nvSpPr>
          <p:cNvPr id="6" name="文本框 5">
            <a:extLst>
              <a:ext uri="{FF2B5EF4-FFF2-40B4-BE49-F238E27FC236}">
                <a16:creationId xmlns:a16="http://schemas.microsoft.com/office/drawing/2014/main" id="{F0F5F2C7-3D2B-44C0-A194-A18DD2FAA531}"/>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块</a:t>
            </a:r>
          </a:p>
        </p:txBody>
      </p:sp>
      <p:sp>
        <p:nvSpPr>
          <p:cNvPr id="7" name="文本框 6">
            <a:extLst>
              <a:ext uri="{FF2B5EF4-FFF2-40B4-BE49-F238E27FC236}">
                <a16:creationId xmlns:a16="http://schemas.microsoft.com/office/drawing/2014/main" id="{CCAFF7D3-1A12-487E-8FE4-283A25E6B809}"/>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数据集</a:t>
            </a:r>
          </a:p>
        </p:txBody>
      </p:sp>
      <p:sp>
        <p:nvSpPr>
          <p:cNvPr id="8" name="文本框 7">
            <a:extLst>
              <a:ext uri="{FF2B5EF4-FFF2-40B4-BE49-F238E27FC236}">
                <a16:creationId xmlns:a16="http://schemas.microsoft.com/office/drawing/2014/main" id="{83817F55-81D0-457F-8059-30BE97D0D248}"/>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对象</a:t>
            </a:r>
          </a:p>
        </p:txBody>
      </p:sp>
      <p:sp>
        <p:nvSpPr>
          <p:cNvPr id="9" name="椭圆 8">
            <a:extLst>
              <a:ext uri="{FF2B5EF4-FFF2-40B4-BE49-F238E27FC236}">
                <a16:creationId xmlns:a16="http://schemas.microsoft.com/office/drawing/2014/main" id="{6D5ABE3C-98C7-44AB-9CCF-E3EAC91873CC}"/>
              </a:ext>
            </a:extLst>
          </p:cNvPr>
          <p:cNvSpPr>
            <a:spLocks noChangeAspect="1"/>
          </p:cNvSpPr>
          <p:nvPr>
            <p:custDataLst>
              <p:tags r:id="rId7"/>
            </p:custDataLst>
          </p:nvPr>
        </p:nvSpPr>
        <p:spPr>
          <a:xfrm>
            <a:off x="11144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C6EDC612-6663-4B6C-B742-04EF9AA92F6B}"/>
              </a:ext>
            </a:extLst>
          </p:cNvPr>
          <p:cNvSpPr>
            <a:spLocks noChangeAspect="1"/>
          </p:cNvSpPr>
          <p:nvPr>
            <p:custDataLst>
              <p:tags r:id="rId8"/>
            </p:custDataLst>
          </p:nvPr>
        </p:nvSpPr>
        <p:spPr>
          <a:xfrm>
            <a:off x="11144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95FEBCB1-3B62-46D8-BBC0-9A97D6801768}"/>
              </a:ext>
            </a:extLst>
          </p:cNvPr>
          <p:cNvSpPr>
            <a:spLocks noChangeAspect="1"/>
          </p:cNvSpPr>
          <p:nvPr>
            <p:custDataLst>
              <p:tags r:id="rId9"/>
            </p:custDataLst>
          </p:nvPr>
        </p:nvSpPr>
        <p:spPr>
          <a:xfrm>
            <a:off x="1114425"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FC855EC2-5397-468C-90C7-A0243D5B2006}"/>
              </a:ext>
            </a:extLst>
          </p:cNvPr>
          <p:cNvSpPr>
            <a:spLocks noChangeAspect="1"/>
          </p:cNvSpPr>
          <p:nvPr>
            <p:custDataLst>
              <p:tags r:id="rId10"/>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65C5B439-40F3-4BBD-A0E4-3182963EE7E1}"/>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6A285059-6BF2-49E8-804C-EA0D693B6020}"/>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839BE2E3-2141-406F-BC59-C89C61BE3F2E}"/>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976CB698-B87C-40DC-B062-65735CB8BEFC}"/>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125DF2A4-32D4-48DA-A0A3-02779B618448}"/>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C13DE1FD-DD4D-433D-8BAA-A359779C1CC5}"/>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AC1A806F-8DFB-4945-A674-F23EEC06CC61}"/>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5771879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6A452DB-4550-45EE-8D4D-419CDC3D9B05}"/>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关系型数据库的存储接口为：</a:t>
            </a:r>
          </a:p>
        </p:txBody>
      </p:sp>
      <p:sp>
        <p:nvSpPr>
          <p:cNvPr id="5" name="文本框 4">
            <a:extLst>
              <a:ext uri="{FF2B5EF4-FFF2-40B4-BE49-F238E27FC236}">
                <a16:creationId xmlns:a16="http://schemas.microsoft.com/office/drawing/2014/main" id="{02DAC698-9465-4BA2-A389-1B0D6D19C45B}"/>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网络存储接口</a:t>
            </a:r>
          </a:p>
        </p:txBody>
      </p:sp>
      <p:sp>
        <p:nvSpPr>
          <p:cNvPr id="6" name="文本框 5">
            <a:extLst>
              <a:ext uri="{FF2B5EF4-FFF2-40B4-BE49-F238E27FC236}">
                <a16:creationId xmlns:a16="http://schemas.microsoft.com/office/drawing/2014/main" id="{F0F5F2C7-3D2B-44C0-A194-A18DD2FAA531}"/>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对象存储接口</a:t>
            </a:r>
          </a:p>
        </p:txBody>
      </p:sp>
      <p:sp>
        <p:nvSpPr>
          <p:cNvPr id="7" name="文本框 6">
            <a:extLst>
              <a:ext uri="{FF2B5EF4-FFF2-40B4-BE49-F238E27FC236}">
                <a16:creationId xmlns:a16="http://schemas.microsoft.com/office/drawing/2014/main" id="{CCAFF7D3-1A12-487E-8FE4-283A25E6B809}"/>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数据库存储接口</a:t>
            </a:r>
          </a:p>
        </p:txBody>
      </p:sp>
      <p:sp>
        <p:nvSpPr>
          <p:cNvPr id="8" name="文本框 7">
            <a:extLst>
              <a:ext uri="{FF2B5EF4-FFF2-40B4-BE49-F238E27FC236}">
                <a16:creationId xmlns:a16="http://schemas.microsoft.com/office/drawing/2014/main" id="{83817F55-81D0-457F-8059-30BE97D0D248}"/>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ODBC</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6D5ABE3C-98C7-44AB-9CCF-E3EAC91873CC}"/>
              </a:ext>
            </a:extLst>
          </p:cNvPr>
          <p:cNvSpPr>
            <a:spLocks noChangeAspect="1"/>
          </p:cNvSpPr>
          <p:nvPr>
            <p:custDataLst>
              <p:tags r:id="rId7"/>
            </p:custDataLst>
          </p:nvPr>
        </p:nvSpPr>
        <p:spPr>
          <a:xfrm>
            <a:off x="11144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C6EDC612-6663-4B6C-B742-04EF9AA92F6B}"/>
              </a:ext>
            </a:extLst>
          </p:cNvPr>
          <p:cNvSpPr>
            <a:spLocks noChangeAspect="1"/>
          </p:cNvSpPr>
          <p:nvPr>
            <p:custDataLst>
              <p:tags r:id="rId8"/>
            </p:custDataLst>
          </p:nvPr>
        </p:nvSpPr>
        <p:spPr>
          <a:xfrm>
            <a:off x="11144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95FEBCB1-3B62-46D8-BBC0-9A97D6801768}"/>
              </a:ext>
            </a:extLst>
          </p:cNvPr>
          <p:cNvSpPr>
            <a:spLocks noChangeAspect="1"/>
          </p:cNvSpPr>
          <p:nvPr>
            <p:custDataLst>
              <p:tags r:id="rId9"/>
            </p:custDataLst>
          </p:nvPr>
        </p:nvSpPr>
        <p:spPr>
          <a:xfrm>
            <a:off x="1114425"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FC855EC2-5397-468C-90C7-A0243D5B2006}"/>
              </a:ext>
            </a:extLst>
          </p:cNvPr>
          <p:cNvSpPr>
            <a:spLocks noChangeAspect="1"/>
          </p:cNvSpPr>
          <p:nvPr>
            <p:custDataLst>
              <p:tags r:id="rId10"/>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65C5B439-40F3-4BBD-A0E4-3182963EE7E1}"/>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6A285059-6BF2-49E8-804C-EA0D693B6020}"/>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839BE2E3-2141-406F-BC59-C89C61BE3F2E}"/>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976CB698-B87C-40DC-B062-65735CB8BEFC}"/>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125DF2A4-32D4-48DA-A0A3-02779B618448}"/>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C13DE1FD-DD4D-433D-8BAA-A359779C1CC5}"/>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AC1A806F-8DFB-4945-A674-F23EEC06CC61}"/>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9978060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6A452DB-4550-45EE-8D4D-419CDC3D9B05}"/>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网络存储接口用来存储</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存储级别的数据：</a:t>
            </a:r>
          </a:p>
        </p:txBody>
      </p:sp>
      <p:sp>
        <p:nvSpPr>
          <p:cNvPr id="5" name="文本框 4">
            <a:extLst>
              <a:ext uri="{FF2B5EF4-FFF2-40B4-BE49-F238E27FC236}">
                <a16:creationId xmlns:a16="http://schemas.microsoft.com/office/drawing/2014/main" id="{02DAC698-9465-4BA2-A389-1B0D6D19C45B}"/>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文件</a:t>
            </a:r>
          </a:p>
        </p:txBody>
      </p:sp>
      <p:sp>
        <p:nvSpPr>
          <p:cNvPr id="6" name="文本框 5">
            <a:extLst>
              <a:ext uri="{FF2B5EF4-FFF2-40B4-BE49-F238E27FC236}">
                <a16:creationId xmlns:a16="http://schemas.microsoft.com/office/drawing/2014/main" id="{F0F5F2C7-3D2B-44C0-A194-A18DD2FAA531}"/>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块</a:t>
            </a:r>
          </a:p>
        </p:txBody>
      </p:sp>
      <p:sp>
        <p:nvSpPr>
          <p:cNvPr id="7" name="文本框 6">
            <a:extLst>
              <a:ext uri="{FF2B5EF4-FFF2-40B4-BE49-F238E27FC236}">
                <a16:creationId xmlns:a16="http://schemas.microsoft.com/office/drawing/2014/main" id="{CCAFF7D3-1A12-487E-8FE4-283A25E6B809}"/>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数据集</a:t>
            </a:r>
          </a:p>
        </p:txBody>
      </p:sp>
      <p:sp>
        <p:nvSpPr>
          <p:cNvPr id="8" name="文本框 7">
            <a:extLst>
              <a:ext uri="{FF2B5EF4-FFF2-40B4-BE49-F238E27FC236}">
                <a16:creationId xmlns:a16="http://schemas.microsoft.com/office/drawing/2014/main" id="{83817F55-81D0-457F-8059-30BE97D0D248}"/>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对象</a:t>
            </a:r>
          </a:p>
        </p:txBody>
      </p:sp>
      <p:sp>
        <p:nvSpPr>
          <p:cNvPr id="9" name="矩形 8">
            <a:extLst>
              <a:ext uri="{FF2B5EF4-FFF2-40B4-BE49-F238E27FC236}">
                <a16:creationId xmlns:a16="http://schemas.microsoft.com/office/drawing/2014/main" id="{6D5ABE3C-98C7-44AB-9CCF-E3EAC91873CC}"/>
              </a:ext>
            </a:extLst>
          </p:cNvPr>
          <p:cNvSpPr>
            <a:spLocks noChangeAspect="1"/>
          </p:cNvSpPr>
          <p:nvPr>
            <p:custDataLst>
              <p:tags r:id="rId7"/>
            </p:custDataLst>
          </p:nvPr>
        </p:nvSpPr>
        <p:spPr>
          <a:xfrm>
            <a:off x="1114425" y="2850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a:extLst>
              <a:ext uri="{FF2B5EF4-FFF2-40B4-BE49-F238E27FC236}">
                <a16:creationId xmlns:a16="http://schemas.microsoft.com/office/drawing/2014/main" id="{C6EDC612-6663-4B6C-B742-04EF9AA92F6B}"/>
              </a:ext>
            </a:extLst>
          </p:cNvPr>
          <p:cNvSpPr>
            <a:spLocks noChangeAspect="1"/>
          </p:cNvSpPr>
          <p:nvPr>
            <p:custDataLst>
              <p:tags r:id="rId8"/>
            </p:custDataLst>
          </p:nvPr>
        </p:nvSpPr>
        <p:spPr>
          <a:xfrm>
            <a:off x="1114425" y="37076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95FEBCB1-3B62-46D8-BBC0-9A97D6801768}"/>
              </a:ext>
            </a:extLst>
          </p:cNvPr>
          <p:cNvSpPr>
            <a:spLocks noChangeAspect="1"/>
          </p:cNvSpPr>
          <p:nvPr>
            <p:custDataLst>
              <p:tags r:id="rId9"/>
            </p:custDataLst>
          </p:nvPr>
        </p:nvSpPr>
        <p:spPr>
          <a:xfrm>
            <a:off x="1114425" y="45648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FC855EC2-5397-468C-90C7-A0243D5B2006}"/>
              </a:ext>
            </a:extLst>
          </p:cNvPr>
          <p:cNvSpPr>
            <a:spLocks noChangeAspect="1"/>
          </p:cNvSpPr>
          <p:nvPr>
            <p:custDataLst>
              <p:tags r:id="rId10"/>
            </p:custDataLst>
          </p:nvPr>
        </p:nvSpPr>
        <p:spPr>
          <a:xfrm>
            <a:off x="1114425" y="54221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65C5B439-40F3-4BBD-A0E4-3182963EE7E1}"/>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9" name="组合 18">
            <a:extLst>
              <a:ext uri="{FF2B5EF4-FFF2-40B4-BE49-F238E27FC236}">
                <a16:creationId xmlns:a16="http://schemas.microsoft.com/office/drawing/2014/main" id="{247FD231-2F32-44D0-8DA1-E0915D52FE7E}"/>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839BE2E3-2141-406F-BC59-C89C61BE3F2E}"/>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976CB698-B87C-40DC-B062-65735CB8BEFC}"/>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125DF2A4-32D4-48DA-A0A3-02779B618448}"/>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2" name="TipText">
              <a:extLst>
                <a:ext uri="{FF2B5EF4-FFF2-40B4-BE49-F238E27FC236}">
                  <a16:creationId xmlns:a16="http://schemas.microsoft.com/office/drawing/2014/main" id="{9B5FF321-313E-41C3-A0D4-F351F49E1475}"/>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AC1A806F-8DFB-4945-A674-F23EEC06CC61}"/>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7271363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6A452DB-4550-45EE-8D4D-419CDC3D9B05}"/>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对象存储接口使用的主要协议是：</a:t>
            </a:r>
          </a:p>
        </p:txBody>
      </p:sp>
      <p:sp>
        <p:nvSpPr>
          <p:cNvPr id="5" name="文本框 4">
            <a:extLst>
              <a:ext uri="{FF2B5EF4-FFF2-40B4-BE49-F238E27FC236}">
                <a16:creationId xmlns:a16="http://schemas.microsoft.com/office/drawing/2014/main" id="{02DAC698-9465-4BA2-A389-1B0D6D19C45B}"/>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基于</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Web</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的服务</a:t>
            </a:r>
          </a:p>
        </p:txBody>
      </p:sp>
      <p:sp>
        <p:nvSpPr>
          <p:cNvPr id="6" name="文本框 5">
            <a:extLst>
              <a:ext uri="{FF2B5EF4-FFF2-40B4-BE49-F238E27FC236}">
                <a16:creationId xmlns:a16="http://schemas.microsoft.com/office/drawing/2014/main" id="{F0F5F2C7-3D2B-44C0-A194-A18DD2FAA531}"/>
              </a:ext>
            </a:extLst>
          </p:cNvPr>
          <p:cNvSpPr txBox="1"/>
          <p:nvPr>
            <p:custDataLst>
              <p:tags r:id="rId4"/>
            </p:custDataLst>
          </p:nvPr>
        </p:nvSpPr>
        <p:spPr>
          <a:xfrm>
            <a:off x="1828800" y="34718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数据库远程访问接口</a:t>
            </a:r>
          </a:p>
        </p:txBody>
      </p:sp>
      <p:sp>
        <p:nvSpPr>
          <p:cNvPr id="7" name="文本框 6">
            <a:extLst>
              <a:ext uri="{FF2B5EF4-FFF2-40B4-BE49-F238E27FC236}">
                <a16:creationId xmlns:a16="http://schemas.microsoft.com/office/drawing/2014/main" id="{CCAFF7D3-1A12-487E-8FE4-283A25E6B809}"/>
              </a:ext>
            </a:extLst>
          </p:cNvPr>
          <p:cNvSpPr txBox="1"/>
          <p:nvPr>
            <p:custDataLst>
              <p:tags r:id="rId5"/>
            </p:custDataLst>
          </p:nvPr>
        </p:nvSpPr>
        <p:spPr>
          <a:xfrm>
            <a:off x="1828800" y="41576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HTTP</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83817F55-81D0-457F-8059-30BE97D0D248}"/>
              </a:ext>
            </a:extLst>
          </p:cNvPr>
          <p:cNvSpPr txBox="1"/>
          <p:nvPr>
            <p:custDataLst>
              <p:tags r:id="rId6"/>
            </p:custDataLst>
          </p:nvPr>
        </p:nvSpPr>
        <p:spPr>
          <a:xfrm>
            <a:off x="1828800" y="48434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FTP</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6D5ABE3C-98C7-44AB-9CCF-E3EAC91873CC}"/>
              </a:ext>
            </a:extLst>
          </p:cNvPr>
          <p:cNvSpPr>
            <a:spLocks noChangeAspect="1"/>
          </p:cNvSpPr>
          <p:nvPr>
            <p:custDataLst>
              <p:tags r:id="rId7"/>
            </p:custDataLst>
          </p:nvPr>
        </p:nvSpPr>
        <p:spPr>
          <a:xfrm>
            <a:off x="11144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C6EDC612-6663-4B6C-B742-04EF9AA92F6B}"/>
              </a:ext>
            </a:extLst>
          </p:cNvPr>
          <p:cNvSpPr>
            <a:spLocks noChangeAspect="1"/>
          </p:cNvSpPr>
          <p:nvPr>
            <p:custDataLst>
              <p:tags r:id="rId8"/>
            </p:custDataLst>
          </p:nvPr>
        </p:nvSpPr>
        <p:spPr>
          <a:xfrm>
            <a:off x="1114425" y="35361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95FEBCB1-3B62-46D8-BBC0-9A97D6801768}"/>
              </a:ext>
            </a:extLst>
          </p:cNvPr>
          <p:cNvSpPr>
            <a:spLocks noChangeAspect="1"/>
          </p:cNvSpPr>
          <p:nvPr>
            <p:custDataLst>
              <p:tags r:id="rId9"/>
            </p:custDataLst>
          </p:nvPr>
        </p:nvSpPr>
        <p:spPr>
          <a:xfrm>
            <a:off x="1114425" y="42219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FC855EC2-5397-468C-90C7-A0243D5B2006}"/>
              </a:ext>
            </a:extLst>
          </p:cNvPr>
          <p:cNvSpPr>
            <a:spLocks noChangeAspect="1"/>
          </p:cNvSpPr>
          <p:nvPr>
            <p:custDataLst>
              <p:tags r:id="rId10"/>
            </p:custDataLst>
          </p:nvPr>
        </p:nvSpPr>
        <p:spPr>
          <a:xfrm>
            <a:off x="1114425" y="49077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65C5B439-40F3-4BBD-A0E4-3182963EE7E1}"/>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 name="文本框 1">
            <a:extLst>
              <a:ext uri="{FF2B5EF4-FFF2-40B4-BE49-F238E27FC236}">
                <a16:creationId xmlns:a16="http://schemas.microsoft.com/office/drawing/2014/main" id="{B86FBFA5-FF36-4296-8DFF-6D3191E81E3A}"/>
              </a:ext>
            </a:extLst>
          </p:cNvPr>
          <p:cNvSpPr txBox="1"/>
          <p:nvPr>
            <p:custDataLst>
              <p:tags r:id="rId12"/>
            </p:custDataLst>
          </p:nvPr>
        </p:nvSpPr>
        <p:spPr>
          <a:xfrm>
            <a:off x="1828800" y="55292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TCP/IP</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椭圆 18">
            <a:extLst>
              <a:ext uri="{FF2B5EF4-FFF2-40B4-BE49-F238E27FC236}">
                <a16:creationId xmlns:a16="http://schemas.microsoft.com/office/drawing/2014/main" id="{AA821279-91A7-4634-8CA3-BEC0A486CF2D}"/>
              </a:ext>
            </a:extLst>
          </p:cNvPr>
          <p:cNvSpPr>
            <a:spLocks noChangeAspect="1"/>
          </p:cNvSpPr>
          <p:nvPr>
            <p:custDataLst>
              <p:tags r:id="rId13"/>
            </p:custDataLst>
          </p:nvPr>
        </p:nvSpPr>
        <p:spPr>
          <a:xfrm>
            <a:off x="1114425" y="55935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E</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8" name="组合 17">
            <a:extLst>
              <a:ext uri="{FF2B5EF4-FFF2-40B4-BE49-F238E27FC236}">
                <a16:creationId xmlns:a16="http://schemas.microsoft.com/office/drawing/2014/main" id="{6A285059-6BF2-49E8-804C-EA0D693B6020}"/>
              </a:ext>
            </a:extLst>
          </p:cNvPr>
          <p:cNvGrpSpPr/>
          <p:nvPr>
            <p:custDataLst>
              <p:tags r:id="rId14"/>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839BE2E3-2141-406F-BC59-C89C61BE3F2E}"/>
                </a:ext>
              </a:extLst>
            </p:cNvPr>
            <p:cNvSpPr/>
            <p:nvPr>
              <p:custDataLst>
                <p:tags r:id="rId16"/>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976CB698-B87C-40DC-B062-65735CB8BEFC}"/>
                </a:ext>
              </a:extLst>
            </p:cNvPr>
            <p:cNvSpPr/>
            <p:nvPr>
              <p:custDataLst>
                <p:tags r:id="rId17"/>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125DF2A4-32D4-48DA-A0A3-02779B618448}"/>
                </a:ext>
              </a:extLst>
            </p:cNvPr>
            <p:cNvSpPr txBox="1"/>
            <p:nvPr>
              <p:custDataLst>
                <p:tags r:id="rId1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C13DE1FD-DD4D-433D-8BAA-A359779C1CC5}"/>
                </a:ext>
              </a:extLst>
            </p:cNvPr>
            <p:cNvSpPr txBox="1"/>
            <p:nvPr>
              <p:custDataLst>
                <p:tags r:id="rId19"/>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AC1A806F-8DFB-4945-A674-F23EEC06CC61}"/>
              </a:ext>
            </a:extLst>
          </p:cNvPr>
          <p:cNvPicPr>
            <a:picLocks/>
          </p:cNvPicPr>
          <p:nvPr>
            <p:custDataLst>
              <p:tags r:id="rId15"/>
            </p:custDataLst>
          </p:nvPr>
        </p:nvPicPr>
        <p:blipFill>
          <a:blip r:embed="rId21">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2883268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5.5 </a:t>
            </a:r>
            <a:r>
              <a:rPr lang="zh-CN" altLang="en-US" sz="3200" dirty="0">
                <a:solidFill>
                  <a:srgbClr val="0000FF"/>
                </a:solidFill>
                <a:latin typeface="微软雅黑" panose="020B0503020204020204" pitchFamily="34" charset="-122"/>
                <a:ea typeface="微软雅黑" panose="020B0503020204020204" pitchFamily="34" charset="-122"/>
              </a:rPr>
              <a:t>资源复制</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29</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50233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5.5 </a:t>
            </a:r>
            <a:r>
              <a:rPr lang="zh-CN" altLang="en-US" dirty="0">
                <a:solidFill>
                  <a:schemeClr val="bg1"/>
                </a:solidFill>
                <a:latin typeface="微软雅黑" panose="020B0503020204020204" pitchFamily="34" charset="-122"/>
                <a:ea typeface="微软雅黑" panose="020B0503020204020204" pitchFamily="34" charset="-122"/>
              </a:rPr>
              <a:t>资源复制</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799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在需要加强</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资源的可用性和性能时，使用</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资源复制技术</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对同一个</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资源创建多个实例。</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84948D29-631C-0A41-A584-E118AA056650}"/>
              </a:ext>
            </a:extLst>
          </p:cNvPr>
          <p:cNvPicPr>
            <a:picLocks noChangeAspect="1"/>
          </p:cNvPicPr>
          <p:nvPr/>
        </p:nvPicPr>
        <p:blipFill rotWithShape="1">
          <a:blip r:embed="rId3"/>
          <a:srcRect b="11799"/>
          <a:stretch/>
        </p:blipFill>
        <p:spPr>
          <a:xfrm>
            <a:off x="636271" y="2492896"/>
            <a:ext cx="7879079" cy="3479140"/>
          </a:xfrm>
          <a:prstGeom prst="rect">
            <a:avLst/>
          </a:prstGeom>
        </p:spPr>
      </p:pic>
    </p:spTree>
    <p:extLst>
      <p:ext uri="{BB962C8B-B14F-4D97-AF65-F5344CB8AC3E}">
        <p14:creationId xmlns:p14="http://schemas.microsoft.com/office/powerpoint/2010/main" val="37879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5.1 </a:t>
            </a:r>
            <a:r>
              <a:rPr lang="zh-CN" altLang="en-US" sz="3200" dirty="0">
                <a:solidFill>
                  <a:srgbClr val="0000FF"/>
                </a:solidFill>
                <a:latin typeface="微软雅黑" panose="020B0503020204020204" pitchFamily="34" charset="-122"/>
                <a:ea typeface="微软雅黑" panose="020B0503020204020204" pitchFamily="34" charset="-122"/>
              </a:rPr>
              <a:t>逻辑网络边界</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5.1 </a:t>
            </a:r>
            <a:r>
              <a:rPr lang="zh-CN" altLang="en-US" dirty="0">
                <a:solidFill>
                  <a:schemeClr val="bg1"/>
                </a:solidFill>
                <a:latin typeface="微软雅黑" panose="020B0503020204020204" pitchFamily="34" charset="-122"/>
                <a:ea typeface="微软雅黑" panose="020B0503020204020204" pitchFamily="34" charset="-122"/>
              </a:rPr>
              <a:t>逻辑网络边界</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239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将一个</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网络环境</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与通信网络的其他部分分割开来，形成一个</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虚拟网络边界</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，包含并隔离了一组关于云的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资源，这些资源可能是</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分布式</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云环境中的保密性，主要是关于对</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传输</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存储</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的数据进行访问限制的。</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通常由提供和控制数据中心连接的网络设备来建立，一般包括：</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虚拟防火墙</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(virtual firewall)</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虚拟网络</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(virtual private</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network)</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VLAN</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VPN</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矩形 4">
            <a:extLst>
              <a:ext uri="{FF2B5EF4-FFF2-40B4-BE49-F238E27FC236}">
                <a16:creationId xmlns:a16="http://schemas.microsoft.com/office/drawing/2014/main" id="{A6C7B14C-2F77-FB48-AC62-561872079D4A}"/>
              </a:ext>
            </a:extLst>
          </p:cNvPr>
          <p:cNvSpPr/>
          <p:nvPr/>
        </p:nvSpPr>
        <p:spPr>
          <a:xfrm>
            <a:off x="196119" y="3662099"/>
            <a:ext cx="4572000" cy="2443618"/>
          </a:xfrm>
          <a:prstGeom prst="rect">
            <a:avLst/>
          </a:prstGeom>
        </p:spPr>
        <p:txBody>
          <a:bodyPr>
            <a:spAutoFit/>
          </a:bodyPr>
          <a:lstStyle/>
          <a:p>
            <a:pPr marL="342900" indent="-342900">
              <a:lnSpc>
                <a:spcPct val="150000"/>
              </a:lnSpc>
              <a:buFont typeface="Wingdings" pitchFamily="2" charset="2"/>
              <a:buChar char="n"/>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作用</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将云中的</a:t>
            </a:r>
            <a:r>
              <a:rPr lang="en" altLang="zh-CN" sz="2000" dirty="0">
                <a:latin typeface="Times New Roman" panose="02020603050405020304" pitchFamily="18" charset="0"/>
                <a:ea typeface="微软雅黑" panose="020B0503020204020204" pitchFamily="34" charset="-122"/>
                <a:cs typeface="Times New Roman" panose="02020603050405020304" pitchFamily="18" charset="0"/>
              </a:rPr>
              <a:t>IT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资源与非授权用户隔离</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p>
          <a:p>
            <a:pPr marL="285750" indent="-285750">
              <a:lnSpc>
                <a:spcPct val="150000"/>
              </a:lnSpc>
              <a:buFont typeface="Arial" panose="020B0604020202020204" pitchFamily="34" charset="0"/>
              <a:buChar char="•"/>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将云中的</a:t>
            </a:r>
            <a:r>
              <a:rPr lang="en" altLang="zh-CN" sz="2000" dirty="0">
                <a:latin typeface="Times New Roman" panose="02020603050405020304" pitchFamily="18" charset="0"/>
                <a:ea typeface="微软雅黑" panose="020B0503020204020204" pitchFamily="34" charset="-122"/>
                <a:cs typeface="Times New Roman" panose="02020603050405020304" pitchFamily="18" charset="0"/>
              </a:rPr>
              <a:t>IT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资源与非用户隔离</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t>
            </a:r>
          </a:p>
          <a:p>
            <a:pPr marL="285750" indent="-285750">
              <a:lnSpc>
                <a:spcPct val="150000"/>
              </a:lnSpc>
              <a:buFont typeface="Arial" panose="020B0604020202020204" pitchFamily="34" charset="0"/>
              <a:buChar char="•"/>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将云中的</a:t>
            </a:r>
            <a:r>
              <a:rPr lang="en" altLang="zh-CN" sz="2000" dirty="0">
                <a:latin typeface="Times New Roman" panose="02020603050405020304" pitchFamily="18" charset="0"/>
                <a:ea typeface="微软雅黑" panose="020B0503020204020204" pitchFamily="34" charset="-122"/>
                <a:cs typeface="Times New Roman" panose="02020603050405020304" pitchFamily="18" charset="0"/>
              </a:rPr>
              <a:t>IT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资源与云用户隔离</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t>
            </a:r>
          </a:p>
          <a:p>
            <a:pPr marL="285750" indent="-285750">
              <a:lnSpc>
                <a:spcPct val="150000"/>
              </a:lnSpc>
              <a:buFont typeface="Arial" panose="020B0604020202020204" pitchFamily="34" charset="0"/>
              <a:buChar char="•"/>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控制被隔离</a:t>
            </a:r>
            <a:r>
              <a:rPr lang="en" altLang="zh-CN" sz="2000" dirty="0">
                <a:latin typeface="Times New Roman" panose="02020603050405020304" pitchFamily="18" charset="0"/>
                <a:ea typeface="微软雅黑" panose="020B0503020204020204" pitchFamily="34" charset="-122"/>
                <a:cs typeface="Times New Roman" panose="02020603050405020304" pitchFamily="18" charset="0"/>
              </a:rPr>
              <a:t>IT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资源的可用带宽</a:t>
            </a:r>
            <a:endParaRPr lang="zh-CN" altLang="en-US" sz="2000" dirty="0"/>
          </a:p>
        </p:txBody>
      </p:sp>
    </p:spTree>
    <p:extLst>
      <p:ext uri="{BB962C8B-B14F-4D97-AF65-F5344CB8AC3E}">
        <p14:creationId xmlns:p14="http://schemas.microsoft.com/office/powerpoint/2010/main" val="4249198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5.5 </a:t>
            </a:r>
            <a:r>
              <a:rPr lang="zh-CN" altLang="en-US" sz="3200" dirty="0">
                <a:solidFill>
                  <a:srgbClr val="0000FF"/>
                </a:solidFill>
                <a:latin typeface="微软雅黑" panose="020B0503020204020204" pitchFamily="34" charset="-122"/>
                <a:ea typeface="微软雅黑" panose="020B0503020204020204" pitchFamily="34" charset="-122"/>
              </a:rPr>
              <a:t>资源复制</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30</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50233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5.5 </a:t>
            </a:r>
            <a:r>
              <a:rPr lang="zh-CN" altLang="en-US" dirty="0">
                <a:solidFill>
                  <a:schemeClr val="bg1"/>
                </a:solidFill>
                <a:latin typeface="微软雅黑" panose="020B0503020204020204" pitchFamily="34" charset="-122"/>
                <a:ea typeface="微软雅黑" panose="020B0503020204020204" pitchFamily="34" charset="-122"/>
              </a:rPr>
              <a:t>资源复制</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799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在需要加强</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资源的可用性和性能时，使用</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资源复制技术</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对同一个</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资源创建多个实例。</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F0C8C051-9522-5F45-97E8-6E5A22D87503}"/>
              </a:ext>
            </a:extLst>
          </p:cNvPr>
          <p:cNvPicPr>
            <a:picLocks noChangeAspect="1"/>
          </p:cNvPicPr>
          <p:nvPr/>
        </p:nvPicPr>
        <p:blipFill>
          <a:blip r:embed="rId3"/>
          <a:stretch>
            <a:fillRect/>
          </a:stretch>
        </p:blipFill>
        <p:spPr>
          <a:xfrm>
            <a:off x="4709313" y="1600797"/>
            <a:ext cx="3497273" cy="4893835"/>
          </a:xfrm>
          <a:prstGeom prst="rect">
            <a:avLst/>
          </a:prstGeom>
        </p:spPr>
      </p:pic>
      <p:pic>
        <p:nvPicPr>
          <p:cNvPr id="2" name="图片 1">
            <a:extLst>
              <a:ext uri="{FF2B5EF4-FFF2-40B4-BE49-F238E27FC236}">
                <a16:creationId xmlns:a16="http://schemas.microsoft.com/office/drawing/2014/main" id="{C4490A85-C0F5-214D-A2B2-FB7364B325DB}"/>
              </a:ext>
            </a:extLst>
          </p:cNvPr>
          <p:cNvPicPr>
            <a:picLocks noChangeAspect="1"/>
          </p:cNvPicPr>
          <p:nvPr/>
        </p:nvPicPr>
        <p:blipFill>
          <a:blip r:embed="rId4"/>
          <a:stretch>
            <a:fillRect/>
          </a:stretch>
        </p:blipFill>
        <p:spPr>
          <a:xfrm>
            <a:off x="225125" y="4319927"/>
            <a:ext cx="3319264" cy="2128324"/>
          </a:xfrm>
          <a:prstGeom prst="rect">
            <a:avLst/>
          </a:prstGeom>
        </p:spPr>
      </p:pic>
    </p:spTree>
    <p:extLst>
      <p:ext uri="{BB962C8B-B14F-4D97-AF65-F5344CB8AC3E}">
        <p14:creationId xmlns:p14="http://schemas.microsoft.com/office/powerpoint/2010/main" val="15917553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5.5 </a:t>
            </a:r>
            <a:r>
              <a:rPr lang="zh-CN" altLang="en-US" sz="3200" dirty="0">
                <a:solidFill>
                  <a:srgbClr val="0000FF"/>
                </a:solidFill>
                <a:latin typeface="微软雅黑" panose="020B0503020204020204" pitchFamily="34" charset="-122"/>
                <a:ea typeface="微软雅黑" panose="020B0503020204020204" pitchFamily="34" charset="-122"/>
              </a:rPr>
              <a:t>资源复制</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31</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50233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5.5 </a:t>
            </a:r>
            <a:r>
              <a:rPr lang="zh-CN" altLang="en-US" dirty="0">
                <a:solidFill>
                  <a:schemeClr val="bg1"/>
                </a:solidFill>
                <a:latin typeface="微软雅黑" panose="020B0503020204020204" pitchFamily="34" charset="-122"/>
                <a:ea typeface="微软雅黑" panose="020B0503020204020204" pitchFamily="34" charset="-122"/>
              </a:rPr>
              <a:t>资源复制</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799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在需要加强</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资源的可用性和性能时，使用</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资源复制技术</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对同一个</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资源创建多个实例。</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9" name="图片 8">
            <a:extLst>
              <a:ext uri="{FF2B5EF4-FFF2-40B4-BE49-F238E27FC236}">
                <a16:creationId xmlns:a16="http://schemas.microsoft.com/office/drawing/2014/main" id="{A1422C82-7D97-CC44-B5A1-31E486AC58C1}"/>
              </a:ext>
            </a:extLst>
          </p:cNvPr>
          <p:cNvPicPr>
            <a:picLocks noChangeAspect="1"/>
          </p:cNvPicPr>
          <p:nvPr/>
        </p:nvPicPr>
        <p:blipFill>
          <a:blip r:embed="rId3"/>
          <a:stretch>
            <a:fillRect/>
          </a:stretch>
        </p:blipFill>
        <p:spPr>
          <a:xfrm>
            <a:off x="175247" y="4365104"/>
            <a:ext cx="2812594" cy="1452116"/>
          </a:xfrm>
          <a:prstGeom prst="rect">
            <a:avLst/>
          </a:prstGeom>
        </p:spPr>
      </p:pic>
      <p:pic>
        <p:nvPicPr>
          <p:cNvPr id="11" name="图片 10">
            <a:extLst>
              <a:ext uri="{FF2B5EF4-FFF2-40B4-BE49-F238E27FC236}">
                <a16:creationId xmlns:a16="http://schemas.microsoft.com/office/drawing/2014/main" id="{00831CA2-C7C8-A742-B984-0A59D16EA14F}"/>
              </a:ext>
            </a:extLst>
          </p:cNvPr>
          <p:cNvPicPr>
            <a:picLocks noChangeAspect="1"/>
          </p:cNvPicPr>
          <p:nvPr/>
        </p:nvPicPr>
        <p:blipFill>
          <a:blip r:embed="rId4"/>
          <a:stretch>
            <a:fillRect/>
          </a:stretch>
        </p:blipFill>
        <p:spPr>
          <a:xfrm>
            <a:off x="4394200" y="2990850"/>
            <a:ext cx="355600" cy="876300"/>
          </a:xfrm>
          <a:prstGeom prst="rect">
            <a:avLst/>
          </a:prstGeom>
        </p:spPr>
      </p:pic>
      <p:grpSp>
        <p:nvGrpSpPr>
          <p:cNvPr id="13" name="组合 12">
            <a:extLst>
              <a:ext uri="{FF2B5EF4-FFF2-40B4-BE49-F238E27FC236}">
                <a16:creationId xmlns:a16="http://schemas.microsoft.com/office/drawing/2014/main" id="{0687AEC5-B448-6B4F-9C56-118E48310E49}"/>
              </a:ext>
            </a:extLst>
          </p:cNvPr>
          <p:cNvGrpSpPr/>
          <p:nvPr/>
        </p:nvGrpSpPr>
        <p:grpSpPr>
          <a:xfrm>
            <a:off x="4423881" y="1555995"/>
            <a:ext cx="4248472" cy="5273824"/>
            <a:chOff x="3059832" y="44624"/>
            <a:chExt cx="5455518" cy="6858000"/>
          </a:xfrm>
        </p:grpSpPr>
        <p:pic>
          <p:nvPicPr>
            <p:cNvPr id="3" name="图片 2">
              <a:extLst>
                <a:ext uri="{FF2B5EF4-FFF2-40B4-BE49-F238E27FC236}">
                  <a16:creationId xmlns:a16="http://schemas.microsoft.com/office/drawing/2014/main" id="{E240ED08-4417-A44B-AA59-050F1F9BDCCA}"/>
                </a:ext>
              </a:extLst>
            </p:cNvPr>
            <p:cNvPicPr>
              <a:picLocks noChangeAspect="1"/>
            </p:cNvPicPr>
            <p:nvPr/>
          </p:nvPicPr>
          <p:blipFill>
            <a:blip r:embed="rId5"/>
            <a:stretch>
              <a:fillRect/>
            </a:stretch>
          </p:blipFill>
          <p:spPr>
            <a:xfrm>
              <a:off x="3195055" y="44624"/>
              <a:ext cx="5320295" cy="6858000"/>
            </a:xfrm>
            <a:prstGeom prst="rect">
              <a:avLst/>
            </a:prstGeom>
          </p:spPr>
        </p:pic>
        <p:pic>
          <p:nvPicPr>
            <p:cNvPr id="12" name="图片 11">
              <a:extLst>
                <a:ext uri="{FF2B5EF4-FFF2-40B4-BE49-F238E27FC236}">
                  <a16:creationId xmlns:a16="http://schemas.microsoft.com/office/drawing/2014/main" id="{4D49F10C-E139-414C-A7D5-FB18E3B3D9CA}"/>
                </a:ext>
              </a:extLst>
            </p:cNvPr>
            <p:cNvPicPr>
              <a:picLocks noChangeAspect="1"/>
            </p:cNvPicPr>
            <p:nvPr/>
          </p:nvPicPr>
          <p:blipFill>
            <a:blip r:embed="rId4"/>
            <a:stretch>
              <a:fillRect/>
            </a:stretch>
          </p:blipFill>
          <p:spPr>
            <a:xfrm>
              <a:off x="3059832" y="548680"/>
              <a:ext cx="355600" cy="876300"/>
            </a:xfrm>
            <a:prstGeom prst="rect">
              <a:avLst/>
            </a:prstGeom>
          </p:spPr>
        </p:pic>
      </p:grpSp>
    </p:spTree>
    <p:extLst>
      <p:ext uri="{BB962C8B-B14F-4D97-AF65-F5344CB8AC3E}">
        <p14:creationId xmlns:p14="http://schemas.microsoft.com/office/powerpoint/2010/main" val="20485874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5.5 </a:t>
            </a:r>
            <a:r>
              <a:rPr lang="zh-CN" altLang="en-US" sz="3200" dirty="0">
                <a:solidFill>
                  <a:srgbClr val="0000FF"/>
                </a:solidFill>
                <a:latin typeface="微软雅黑" panose="020B0503020204020204" pitchFamily="34" charset="-122"/>
                <a:ea typeface="微软雅黑" panose="020B0503020204020204" pitchFamily="34" charset="-122"/>
              </a:rPr>
              <a:t>资源复制</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32</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50233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5.5 </a:t>
            </a:r>
            <a:r>
              <a:rPr lang="zh-CN" altLang="en-US" dirty="0">
                <a:solidFill>
                  <a:schemeClr val="bg1"/>
                </a:solidFill>
                <a:latin typeface="微软雅黑" panose="020B0503020204020204" pitchFamily="34" charset="-122"/>
                <a:ea typeface="微软雅黑" panose="020B0503020204020204" pitchFamily="34" charset="-122"/>
              </a:rPr>
              <a:t>资源复制</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799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在需要加强</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资源的可用性和性能时，使用</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资源复制技术</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对同一个</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资源创建多个实例。</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2439BBA3-36DA-E74E-AD28-D0B259B5A8F8}"/>
              </a:ext>
            </a:extLst>
          </p:cNvPr>
          <p:cNvPicPr>
            <a:picLocks noChangeAspect="1"/>
          </p:cNvPicPr>
          <p:nvPr/>
        </p:nvPicPr>
        <p:blipFill>
          <a:blip r:embed="rId3"/>
          <a:stretch>
            <a:fillRect/>
          </a:stretch>
        </p:blipFill>
        <p:spPr>
          <a:xfrm>
            <a:off x="184208" y="4516899"/>
            <a:ext cx="3163656" cy="1000333"/>
          </a:xfrm>
          <a:prstGeom prst="rect">
            <a:avLst/>
          </a:prstGeom>
        </p:spPr>
      </p:pic>
      <p:grpSp>
        <p:nvGrpSpPr>
          <p:cNvPr id="15" name="组合 14">
            <a:extLst>
              <a:ext uri="{FF2B5EF4-FFF2-40B4-BE49-F238E27FC236}">
                <a16:creationId xmlns:a16="http://schemas.microsoft.com/office/drawing/2014/main" id="{56E94CC0-96CE-C043-8B83-5B3568BEE67F}"/>
              </a:ext>
            </a:extLst>
          </p:cNvPr>
          <p:cNvGrpSpPr/>
          <p:nvPr/>
        </p:nvGrpSpPr>
        <p:grpSpPr>
          <a:xfrm>
            <a:off x="4067944" y="2020082"/>
            <a:ext cx="3744416" cy="4101848"/>
            <a:chOff x="3317760" y="1114"/>
            <a:chExt cx="5390304" cy="6858000"/>
          </a:xfrm>
        </p:grpSpPr>
        <p:pic>
          <p:nvPicPr>
            <p:cNvPr id="2" name="图片 1">
              <a:extLst>
                <a:ext uri="{FF2B5EF4-FFF2-40B4-BE49-F238E27FC236}">
                  <a16:creationId xmlns:a16="http://schemas.microsoft.com/office/drawing/2014/main" id="{059221CF-A712-8146-9A4C-9F54F49828CC}"/>
                </a:ext>
              </a:extLst>
            </p:cNvPr>
            <p:cNvPicPr>
              <a:picLocks noChangeAspect="1"/>
            </p:cNvPicPr>
            <p:nvPr/>
          </p:nvPicPr>
          <p:blipFill>
            <a:blip r:embed="rId4"/>
            <a:stretch>
              <a:fillRect/>
            </a:stretch>
          </p:blipFill>
          <p:spPr>
            <a:xfrm>
              <a:off x="3461776" y="1114"/>
              <a:ext cx="5246288" cy="6858000"/>
            </a:xfrm>
            <a:prstGeom prst="rect">
              <a:avLst/>
            </a:prstGeom>
          </p:spPr>
        </p:pic>
        <p:pic>
          <p:nvPicPr>
            <p:cNvPr id="14" name="图片 13">
              <a:extLst>
                <a:ext uri="{FF2B5EF4-FFF2-40B4-BE49-F238E27FC236}">
                  <a16:creationId xmlns:a16="http://schemas.microsoft.com/office/drawing/2014/main" id="{C216447D-A807-1F4A-A567-8A6A69C2DF5B}"/>
                </a:ext>
              </a:extLst>
            </p:cNvPr>
            <p:cNvPicPr>
              <a:picLocks noChangeAspect="1"/>
            </p:cNvPicPr>
            <p:nvPr/>
          </p:nvPicPr>
          <p:blipFill>
            <a:blip r:embed="rId5"/>
            <a:stretch>
              <a:fillRect/>
            </a:stretch>
          </p:blipFill>
          <p:spPr>
            <a:xfrm>
              <a:off x="3317760" y="477786"/>
              <a:ext cx="355600" cy="876300"/>
            </a:xfrm>
            <a:prstGeom prst="rect">
              <a:avLst/>
            </a:prstGeom>
          </p:spPr>
        </p:pic>
      </p:grpSp>
    </p:spTree>
    <p:extLst>
      <p:ext uri="{BB962C8B-B14F-4D97-AF65-F5344CB8AC3E}">
        <p14:creationId xmlns:p14="http://schemas.microsoft.com/office/powerpoint/2010/main" val="17018718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5.6 </a:t>
            </a:r>
            <a:r>
              <a:rPr lang="zh-CN" altLang="en-US" sz="3200" dirty="0">
                <a:solidFill>
                  <a:srgbClr val="0000FF"/>
                </a:solidFill>
                <a:latin typeface="微软雅黑" panose="020B0503020204020204" pitchFamily="34" charset="-122"/>
                <a:ea typeface="微软雅黑" panose="020B0503020204020204" pitchFamily="34" charset="-122"/>
              </a:rPr>
              <a:t>已就绪环境</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33</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5.6 </a:t>
            </a:r>
            <a:r>
              <a:rPr lang="zh-CN" altLang="en-US" dirty="0">
                <a:solidFill>
                  <a:schemeClr val="bg1"/>
                </a:solidFill>
                <a:latin typeface="微软雅黑" panose="020B0503020204020204" pitchFamily="34" charset="-122"/>
                <a:ea typeface="微软雅黑" panose="020B0503020204020204" pitchFamily="34" charset="-122"/>
              </a:rPr>
              <a:t>已就绪环境</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1929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已就绪环境机制</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PaaS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云交付模型定义的组件，它代表的是预定义的基于云的平台。</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该平台有一组已安装的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资源（如数据库，中间件，开发工具）组成，可以被云用户使用和定制。</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使用这些环境在云内远程开发和配置自身的服务与应用程序。 </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1F7E4525-6AF3-944A-9033-B0BCDA5B0473}"/>
              </a:ext>
            </a:extLst>
          </p:cNvPr>
          <p:cNvPicPr>
            <a:picLocks noChangeAspect="1"/>
          </p:cNvPicPr>
          <p:nvPr/>
        </p:nvPicPr>
        <p:blipFill>
          <a:blip r:embed="rId3"/>
          <a:stretch>
            <a:fillRect/>
          </a:stretch>
        </p:blipFill>
        <p:spPr>
          <a:xfrm>
            <a:off x="1933327" y="3732131"/>
            <a:ext cx="5205338" cy="2651352"/>
          </a:xfrm>
          <a:prstGeom prst="rect">
            <a:avLst/>
          </a:prstGeom>
        </p:spPr>
      </p:pic>
    </p:spTree>
    <p:extLst>
      <p:ext uri="{BB962C8B-B14F-4D97-AF65-F5344CB8AC3E}">
        <p14:creationId xmlns:p14="http://schemas.microsoft.com/office/powerpoint/2010/main" val="9596740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本章小结</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34</a:t>
            </a:fld>
            <a:endParaRPr lang="en-US" dirty="0"/>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3191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对云的基本机制进行了概念性介绍</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主要是相关的系统资源管理机制</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逻辑网络边界</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虚拟服务器机制</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云存储机制</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云使用监控机制</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资源复制</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已就绪环境</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2046904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作业</a:t>
            </a:r>
            <a:r>
              <a:rPr lang="en-US" altLang="zh-CN" sz="3200" dirty="0">
                <a:solidFill>
                  <a:srgbClr val="0000FF"/>
                </a:solidFill>
                <a:latin typeface="微软雅黑" panose="020B0503020204020204" pitchFamily="34" charset="-122"/>
                <a:ea typeface="微软雅黑" panose="020B0503020204020204" pitchFamily="34" charset="-122"/>
              </a:rPr>
              <a:t>3</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35</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780983"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作业</a:t>
            </a:r>
            <a:r>
              <a:rPr lang="en-US" altLang="zh-CN" dirty="0">
                <a:solidFill>
                  <a:schemeClr val="bg1"/>
                </a:solidFill>
                <a:latin typeface="微软雅黑" panose="020B0503020204020204" pitchFamily="34" charset="-122"/>
                <a:ea typeface="微软雅黑" panose="020B0503020204020204" pitchFamily="34" charset="-122"/>
              </a:rPr>
              <a:t>3</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861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3-1</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、云基础设施机制包括哪些主要构件？简要说明这些构件的概念。</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marL="361950" lvl="1" indent="-361950">
              <a:lnSpc>
                <a:spcPct val="120000"/>
              </a:lnSpc>
              <a:spcBef>
                <a:spcPct val="20000"/>
              </a:spcBef>
              <a:buFont typeface="Wingdings" panose="05000000000000000000" pitchFamily="2" charset="2"/>
              <a:buChar char="n"/>
            </a:pP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3-2</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、简要说明云存储设备的存储等级和使用的主要存储接口。 </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369975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5.1 </a:t>
            </a:r>
            <a:r>
              <a:rPr lang="zh-CN" altLang="en-US" sz="3200" dirty="0">
                <a:solidFill>
                  <a:srgbClr val="0000FF"/>
                </a:solidFill>
                <a:latin typeface="微软雅黑" panose="020B0503020204020204" pitchFamily="34" charset="-122"/>
                <a:ea typeface="微软雅黑" panose="020B0503020204020204" pitchFamily="34" charset="-122"/>
              </a:rPr>
              <a:t>逻辑网络边界</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4</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5.1 </a:t>
            </a:r>
            <a:r>
              <a:rPr lang="zh-CN" altLang="en-US" dirty="0">
                <a:solidFill>
                  <a:schemeClr val="bg1"/>
                </a:solidFill>
                <a:latin typeface="微软雅黑" panose="020B0503020204020204" pitchFamily="34" charset="-122"/>
                <a:ea typeface="微软雅黑" panose="020B0503020204020204" pitchFamily="34" charset="-122"/>
              </a:rPr>
              <a:t>逻辑网络边界</a:t>
            </a:r>
          </a:p>
        </p:txBody>
      </p:sp>
      <p:pic>
        <p:nvPicPr>
          <p:cNvPr id="9" name="图片 8">
            <a:extLst>
              <a:ext uri="{FF2B5EF4-FFF2-40B4-BE49-F238E27FC236}">
                <a16:creationId xmlns:a16="http://schemas.microsoft.com/office/drawing/2014/main" id="{B6FCB43D-7335-4645-806E-F696A274F32D}"/>
              </a:ext>
            </a:extLst>
          </p:cNvPr>
          <p:cNvPicPr>
            <a:picLocks noChangeAspect="1"/>
          </p:cNvPicPr>
          <p:nvPr/>
        </p:nvPicPr>
        <p:blipFill>
          <a:blip r:embed="rId3"/>
          <a:stretch>
            <a:fillRect/>
          </a:stretch>
        </p:blipFill>
        <p:spPr>
          <a:xfrm>
            <a:off x="0" y="1200186"/>
            <a:ext cx="9144000" cy="4457627"/>
          </a:xfrm>
          <a:prstGeom prst="rect">
            <a:avLst/>
          </a:prstGeom>
        </p:spPr>
      </p:pic>
    </p:spTree>
    <p:extLst>
      <p:ext uri="{BB962C8B-B14F-4D97-AF65-F5344CB8AC3E}">
        <p14:creationId xmlns:p14="http://schemas.microsoft.com/office/powerpoint/2010/main" val="189290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5.1.1 </a:t>
            </a:r>
            <a:r>
              <a:rPr lang="zh-CN" altLang="en-US" sz="32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虚拟防火墙</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5</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5.1 </a:t>
            </a:r>
            <a:r>
              <a:rPr lang="zh-CN" altLang="en-US" dirty="0">
                <a:solidFill>
                  <a:schemeClr val="bg1"/>
                </a:solidFill>
                <a:latin typeface="微软雅黑" panose="020B0503020204020204" pitchFamily="34" charset="-122"/>
                <a:ea typeface="微软雅黑" panose="020B0503020204020204" pitchFamily="34" charset="-122"/>
              </a:rPr>
              <a:t>逻辑网络边界</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728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虚拟防火墙</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(virtual firewall)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：一种</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资源，可以主动过滤被隔离网络的流量，并控制其与</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Internet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的交互。</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9" name="图片 8">
            <a:extLst>
              <a:ext uri="{FF2B5EF4-FFF2-40B4-BE49-F238E27FC236}">
                <a16:creationId xmlns:a16="http://schemas.microsoft.com/office/drawing/2014/main" id="{183E5442-54AD-2540-917B-D8CD47055F68}"/>
              </a:ext>
            </a:extLst>
          </p:cNvPr>
          <p:cNvPicPr>
            <a:picLocks noChangeAspect="1"/>
          </p:cNvPicPr>
          <p:nvPr/>
        </p:nvPicPr>
        <p:blipFill>
          <a:blip r:embed="rId3"/>
          <a:stretch>
            <a:fillRect/>
          </a:stretch>
        </p:blipFill>
        <p:spPr>
          <a:xfrm>
            <a:off x="1835696" y="2294841"/>
            <a:ext cx="5103995" cy="4153410"/>
          </a:xfrm>
          <a:prstGeom prst="rect">
            <a:avLst/>
          </a:prstGeom>
        </p:spPr>
      </p:pic>
    </p:spTree>
    <p:extLst>
      <p:ext uri="{BB962C8B-B14F-4D97-AF65-F5344CB8AC3E}">
        <p14:creationId xmlns:p14="http://schemas.microsoft.com/office/powerpoint/2010/main" val="4122743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5.1.1 </a:t>
            </a:r>
            <a:r>
              <a:rPr lang="zh-CN" altLang="en-US" sz="32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虚拟防火墙</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6</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5.1 </a:t>
            </a:r>
            <a:r>
              <a:rPr lang="zh-CN" altLang="en-US" dirty="0">
                <a:solidFill>
                  <a:schemeClr val="bg1"/>
                </a:solidFill>
                <a:latin typeface="微软雅黑" panose="020B0503020204020204" pitchFamily="34" charset="-122"/>
                <a:ea typeface="微软雅黑" panose="020B0503020204020204" pitchFamily="34" charset="-122"/>
              </a:rPr>
              <a:t>逻辑网络边界</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395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技术特点</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1">
            <a:extLst>
              <a:ext uri="{FF2B5EF4-FFF2-40B4-BE49-F238E27FC236}">
                <a16:creationId xmlns:a16="http://schemas.microsoft.com/office/drawing/2014/main" id="{21CC7153-BD5D-9146-839D-5CB77FCFE6E0}"/>
              </a:ext>
            </a:extLst>
          </p:cNvPr>
          <p:cNvSpPr/>
          <p:nvPr/>
        </p:nvSpPr>
        <p:spPr>
          <a:xfrm>
            <a:off x="467544" y="1664125"/>
            <a:ext cx="7920880" cy="2125390"/>
          </a:xfrm>
          <a:prstGeom prst="rect">
            <a:avLst/>
          </a:prstGeom>
        </p:spPr>
        <p:txBody>
          <a:bodyPr wrap="square">
            <a:spAutoFit/>
          </a:bodyPr>
          <a:lstStyle/>
          <a:p>
            <a:pPr>
              <a:lnSpc>
                <a:spcPct val="1500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每个虚拟防火墙独立维护一组安全区域。</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每个虚拟防火墙独立维护一组资源对象</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地址</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地址组、服务</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服务组等</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每个虚拟防火墙独立维护自己的包过滤策略。</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每个虚拟防火墙独立维护自己的 </a:t>
            </a:r>
            <a:r>
              <a:rPr lang="en" altLang="zh-CN" dirty="0">
                <a:latin typeface="Times New Roman" panose="02020603050405020304" pitchFamily="18" charset="0"/>
                <a:ea typeface="微软雅黑" panose="020B0503020204020204" pitchFamily="34" charset="-122"/>
                <a:cs typeface="Times New Roman" panose="02020603050405020304" pitchFamily="18" charset="0"/>
              </a:rPr>
              <a:t>ASPF</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策略、</a:t>
            </a:r>
            <a:r>
              <a:rPr lang="en" altLang="zh-CN" dirty="0">
                <a:latin typeface="Times New Roman" panose="02020603050405020304" pitchFamily="18" charset="0"/>
                <a:ea typeface="微软雅黑" panose="020B0503020204020204" pitchFamily="34" charset="-122"/>
                <a:cs typeface="Times New Roman" panose="02020603050405020304" pitchFamily="18" charset="0"/>
              </a:rPr>
              <a:t>NAT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策略、</a:t>
            </a:r>
            <a:r>
              <a:rPr lang="en" altLang="zh-CN" dirty="0">
                <a:latin typeface="Times New Roman" panose="02020603050405020304" pitchFamily="18" charset="0"/>
                <a:ea typeface="微软雅黑" panose="020B0503020204020204" pitchFamily="34" charset="-122"/>
                <a:cs typeface="Times New Roman" panose="02020603050405020304" pitchFamily="18" charset="0"/>
              </a:rPr>
              <a:t>ALG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策略。 </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可限制每个虚拟防火墙占用的资源数</a:t>
            </a:r>
            <a:endParaRPr lang="zh-CN" altLang="en-US" dirty="0"/>
          </a:p>
        </p:txBody>
      </p:sp>
    </p:spTree>
    <p:extLst>
      <p:ext uri="{BB962C8B-B14F-4D97-AF65-F5344CB8AC3E}">
        <p14:creationId xmlns:p14="http://schemas.microsoft.com/office/powerpoint/2010/main" val="5307513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7</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5.1 </a:t>
            </a:r>
            <a:r>
              <a:rPr lang="zh-CN" altLang="en-US" dirty="0">
                <a:solidFill>
                  <a:schemeClr val="bg1"/>
                </a:solidFill>
                <a:latin typeface="微软雅黑" panose="020B0503020204020204" pitchFamily="34" charset="-122"/>
                <a:ea typeface="微软雅黑" panose="020B0503020204020204" pitchFamily="34" charset="-122"/>
              </a:rPr>
              <a:t>逻辑网络边界</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725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Font typeface="Wingdings" panose="05000000000000000000" pitchFamily="2" charset="2"/>
              <a:buChar char="n"/>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虚拟专用网络</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(virtual</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private network)</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：虚拟专用网络</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 altLang="zh-CN" sz="1800" b="0" dirty="0">
                <a:latin typeface="Times New Roman" panose="02020603050405020304" pitchFamily="18" charset="0"/>
                <a:ea typeface="微软雅黑" panose="020B0503020204020204" pitchFamily="34" charset="-122"/>
                <a:cs typeface="Times New Roman" panose="02020603050405020304" pitchFamily="18" charset="0"/>
              </a:rPr>
              <a:t>VPN)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是一种通过公用网络</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例如</a:t>
            </a:r>
            <a:r>
              <a:rPr lang="en" altLang="zh-CN" sz="1800" b="0" dirty="0">
                <a:latin typeface="Times New Roman" panose="02020603050405020304" pitchFamily="18" charset="0"/>
                <a:ea typeface="微软雅黑" panose="020B0503020204020204" pitchFamily="34" charset="-122"/>
                <a:cs typeface="Times New Roman" panose="02020603050405020304" pitchFamily="18" charset="0"/>
              </a:rPr>
              <a:t>Internet)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连接专用网络</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例如办公 室网络</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的方法。</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DA30D4C1-EF42-FA45-AC32-2B4A5E783810}"/>
              </a:ext>
            </a:extLst>
          </p:cNvPr>
          <p:cNvPicPr>
            <a:picLocks noChangeAspect="1"/>
          </p:cNvPicPr>
          <p:nvPr/>
        </p:nvPicPr>
        <p:blipFill>
          <a:blip r:embed="rId3"/>
          <a:stretch>
            <a:fillRect/>
          </a:stretch>
        </p:blipFill>
        <p:spPr>
          <a:xfrm>
            <a:off x="683568" y="2614436"/>
            <a:ext cx="7570808" cy="2606974"/>
          </a:xfrm>
          <a:prstGeom prst="rect">
            <a:avLst/>
          </a:prstGeom>
        </p:spPr>
      </p:pic>
      <p:sp>
        <p:nvSpPr>
          <p:cNvPr id="9" name="文本框 8">
            <a:extLst>
              <a:ext uri="{FF2B5EF4-FFF2-40B4-BE49-F238E27FC236}">
                <a16:creationId xmlns:a16="http://schemas.microsoft.com/office/drawing/2014/main" id="{82A15270-619C-E74B-A52A-20F762C6F6DA}"/>
              </a:ext>
            </a:extLst>
          </p:cNvPr>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5.1.2</a:t>
            </a:r>
            <a:r>
              <a:rPr lang="zh-CN" altLang="en-US" sz="3200" dirty="0">
                <a:solidFill>
                  <a:srgbClr val="0000FF"/>
                </a:solidFill>
                <a:latin typeface="微软雅黑" panose="020B0503020204020204" pitchFamily="34" charset="-122"/>
                <a:ea typeface="微软雅黑" panose="020B0503020204020204" pitchFamily="34" charset="-122"/>
              </a:rPr>
              <a:t> </a:t>
            </a:r>
            <a:r>
              <a:rPr lang="en-US" altLang="zh-CN" sz="3200" dirty="0">
                <a:solidFill>
                  <a:srgbClr val="0000FF"/>
                </a:solidFill>
                <a:latin typeface="微软雅黑" panose="020B0503020204020204" pitchFamily="34" charset="-122"/>
                <a:ea typeface="微软雅黑" panose="020B0503020204020204" pitchFamily="34" charset="-122"/>
              </a:rPr>
              <a:t>VPN</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95151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5.1.2</a:t>
            </a:r>
            <a:r>
              <a:rPr lang="zh-CN" altLang="en-US" sz="3200" dirty="0">
                <a:solidFill>
                  <a:srgbClr val="0000FF"/>
                </a:solidFill>
                <a:latin typeface="微软雅黑" panose="020B0503020204020204" pitchFamily="34" charset="-122"/>
                <a:ea typeface="微软雅黑" panose="020B0503020204020204" pitchFamily="34" charset="-122"/>
              </a:rPr>
              <a:t> </a:t>
            </a:r>
            <a:r>
              <a:rPr lang="en-US" altLang="zh-CN" sz="3200" dirty="0">
                <a:solidFill>
                  <a:srgbClr val="0000FF"/>
                </a:solidFill>
                <a:latin typeface="微软雅黑" panose="020B0503020204020204" pitchFamily="34" charset="-122"/>
                <a:ea typeface="微软雅黑" panose="020B0503020204020204" pitchFamily="34" charset="-122"/>
              </a:rPr>
              <a:t>VPN</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8</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5.1 </a:t>
            </a:r>
            <a:r>
              <a:rPr lang="zh-CN" altLang="en-US" dirty="0">
                <a:solidFill>
                  <a:schemeClr val="bg1"/>
                </a:solidFill>
                <a:latin typeface="微软雅黑" panose="020B0503020204020204" pitchFamily="34" charset="-122"/>
                <a:ea typeface="微软雅黑" panose="020B0503020204020204" pitchFamily="34" charset="-122"/>
              </a:rPr>
              <a:t>逻辑网络边界</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260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Font typeface="Wingdings" panose="05000000000000000000" pitchFamily="2" charset="2"/>
              <a:buChar char="n"/>
            </a:pP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VPN</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系统的主要特点</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spcBef>
                <a:spcPct val="20000"/>
              </a:spcBef>
            </a:pP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spcBef>
                <a:spcPct val="20000"/>
              </a:spcBef>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 安全保障</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spcBef>
                <a:spcPct val="20000"/>
              </a:spcBef>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 服务质量保障</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spcBef>
                <a:spcPct val="20000"/>
              </a:spcBef>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 可扩充性和灵活性</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spcBef>
                <a:spcPct val="20000"/>
              </a:spcBef>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4.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可管理性 </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062586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2D6C8DA-4F27-4EA9-9104-0968C915F533}"/>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虚拟网络边界包括：</a:t>
            </a:r>
          </a:p>
        </p:txBody>
      </p:sp>
      <p:sp>
        <p:nvSpPr>
          <p:cNvPr id="5" name="文本框 4">
            <a:extLst>
              <a:ext uri="{FF2B5EF4-FFF2-40B4-BE49-F238E27FC236}">
                <a16:creationId xmlns:a16="http://schemas.microsoft.com/office/drawing/2014/main" id="{905C9518-CBBB-42D7-BBC5-B66F07161C7F}"/>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虚拟服务器</a:t>
            </a:r>
          </a:p>
        </p:txBody>
      </p:sp>
      <p:sp>
        <p:nvSpPr>
          <p:cNvPr id="6" name="文本框 5">
            <a:extLst>
              <a:ext uri="{FF2B5EF4-FFF2-40B4-BE49-F238E27FC236}">
                <a16:creationId xmlns:a16="http://schemas.microsoft.com/office/drawing/2014/main" id="{3DFA10D7-E86D-4F8F-8B52-10822E3E67E4}"/>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虚拟网络</a:t>
            </a:r>
          </a:p>
        </p:txBody>
      </p:sp>
      <p:sp>
        <p:nvSpPr>
          <p:cNvPr id="7" name="文本框 6">
            <a:extLst>
              <a:ext uri="{FF2B5EF4-FFF2-40B4-BE49-F238E27FC236}">
                <a16:creationId xmlns:a16="http://schemas.microsoft.com/office/drawing/2014/main" id="{63661144-1B59-40BD-9E76-D0E0667CD9FE}"/>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虚拟</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资源</a:t>
            </a:r>
          </a:p>
        </p:txBody>
      </p:sp>
      <p:sp>
        <p:nvSpPr>
          <p:cNvPr id="8" name="文本框 7">
            <a:extLst>
              <a:ext uri="{FF2B5EF4-FFF2-40B4-BE49-F238E27FC236}">
                <a16:creationId xmlns:a16="http://schemas.microsoft.com/office/drawing/2014/main" id="{A0AE3D34-67F3-4D85-B197-B4404B7B0146}"/>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虚拟防火墙</a:t>
            </a:r>
          </a:p>
        </p:txBody>
      </p:sp>
      <p:sp>
        <p:nvSpPr>
          <p:cNvPr id="9" name="矩形 8">
            <a:extLst>
              <a:ext uri="{FF2B5EF4-FFF2-40B4-BE49-F238E27FC236}">
                <a16:creationId xmlns:a16="http://schemas.microsoft.com/office/drawing/2014/main" id="{5C2BC577-D431-4008-BF70-39820342FF9F}"/>
              </a:ext>
            </a:extLst>
          </p:cNvPr>
          <p:cNvSpPr>
            <a:spLocks noChangeAspect="1"/>
          </p:cNvSpPr>
          <p:nvPr>
            <p:custDataLst>
              <p:tags r:id="rId7"/>
            </p:custDataLst>
          </p:nvPr>
        </p:nvSpPr>
        <p:spPr>
          <a:xfrm>
            <a:off x="1114425" y="28503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a:extLst>
              <a:ext uri="{FF2B5EF4-FFF2-40B4-BE49-F238E27FC236}">
                <a16:creationId xmlns:a16="http://schemas.microsoft.com/office/drawing/2014/main" id="{2E315AE8-648C-4C77-B27B-7A538154176E}"/>
              </a:ext>
            </a:extLst>
          </p:cNvPr>
          <p:cNvSpPr>
            <a:spLocks noChangeAspect="1"/>
          </p:cNvSpPr>
          <p:nvPr>
            <p:custDataLst>
              <p:tags r:id="rId8"/>
            </p:custDataLst>
          </p:nvPr>
        </p:nvSpPr>
        <p:spPr>
          <a:xfrm>
            <a:off x="1114425" y="37076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3284FA22-1A2D-4337-A596-9E43E697823B}"/>
              </a:ext>
            </a:extLst>
          </p:cNvPr>
          <p:cNvSpPr>
            <a:spLocks noChangeAspect="1"/>
          </p:cNvSpPr>
          <p:nvPr>
            <p:custDataLst>
              <p:tags r:id="rId9"/>
            </p:custDataLst>
          </p:nvPr>
        </p:nvSpPr>
        <p:spPr>
          <a:xfrm>
            <a:off x="1114425" y="45648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E9E3AFEE-AEF0-48B9-A6B1-E8AA8A7913F1}"/>
              </a:ext>
            </a:extLst>
          </p:cNvPr>
          <p:cNvSpPr>
            <a:spLocks noChangeAspect="1"/>
          </p:cNvSpPr>
          <p:nvPr>
            <p:custDataLst>
              <p:tags r:id="rId10"/>
            </p:custDataLst>
          </p:nvPr>
        </p:nvSpPr>
        <p:spPr>
          <a:xfrm>
            <a:off x="1114425" y="54221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41FDBFA1-3E9E-4398-A418-29E1D39919EE}"/>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2" name="组合 21">
            <a:extLst>
              <a:ext uri="{FF2B5EF4-FFF2-40B4-BE49-F238E27FC236}">
                <a16:creationId xmlns:a16="http://schemas.microsoft.com/office/drawing/2014/main" id="{94561608-F142-4DCC-99FE-11DF59291DAE}"/>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CD8CA8C1-7D74-4FBB-AEE2-125CCB3D2242}"/>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AC12A159-995C-40BE-ADC6-22AD0D33EB5E}"/>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EAE3CA77-0746-4273-8C8C-ECC29F9E68A3}"/>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21" name="TipText">
              <a:extLst>
                <a:ext uri="{FF2B5EF4-FFF2-40B4-BE49-F238E27FC236}">
                  <a16:creationId xmlns:a16="http://schemas.microsoft.com/office/drawing/2014/main" id="{F9F9FD92-43D8-469E-A18A-60CD521A79E9}"/>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867F163D-13D0-433D-93CC-39CE3A93814A}"/>
              </a:ext>
            </a:extLst>
          </p:cNvPr>
          <p:cNvPicPr>
            <a:picLocks/>
          </p:cNvPicPr>
          <p:nvPr>
            <p:custDataLst>
              <p:tags r:id="rId13"/>
            </p:custDataLst>
          </p:nvPr>
        </p:nvPicPr>
        <p:blipFill>
          <a:blip r:embed="rId20">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66099612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OBLEMSCORE" val="1.0"/>
  <p:tag name="RAINPROBLEMTYPE" val="MultipleChoiceMA"/>
  <p:tag name="RAINPROBLEM" val="MultipleChoiceMA"/>
  <p:tag name="PROBLEMSCORE_HALF" val="0.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0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3.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0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1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1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3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4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2.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5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6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6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6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9.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7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7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8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8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6.xml><?xml version="1.0" encoding="utf-8"?>
<p:tagLst xmlns:a="http://schemas.openxmlformats.org/drawingml/2006/main" xmlns:r="http://schemas.openxmlformats.org/officeDocument/2006/relationships" xmlns:p="http://schemas.openxmlformats.org/presentationml/2006/main">
  <p:tag name="PROBLEMSCORE" val="1.0"/>
  <p:tag name="RAINPROBLEMTYPE" val="MultipleChoiceMA"/>
  <p:tag name="RAINPROBLEM" val="MultipleChoiceMA"/>
  <p:tag name="PROBLEMSCORE_HALF" val="0.0"/>
</p:tagLst>
</file>

<file path=ppt/tags/tag8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9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93.xml><?xml version="1.0" encoding="utf-8"?>
<p:tagLst xmlns:a="http://schemas.openxmlformats.org/drawingml/2006/main" xmlns:r="http://schemas.openxmlformats.org/officeDocument/2006/relationships" xmlns:p="http://schemas.openxmlformats.org/presentationml/2006/main">
  <p:tag name="RAINPROBLEM" val="ProblemBullet"/>
  <p:tag name="RAINBULLET" val="Correct"/>
  <p:tag name="RAINPROBLEMTYPE" val="MultipleChoiceMA"/>
</p:tagLst>
</file>

<file path=ppt/tags/tag94.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95.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9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9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9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18280</TotalTime>
  <Words>1969</Words>
  <Application>Microsoft Office PowerPoint</Application>
  <PresentationFormat>全屏显示(4:3)</PresentationFormat>
  <Paragraphs>313</Paragraphs>
  <Slides>35</Slides>
  <Notes>29</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35</vt:i4>
      </vt:variant>
    </vt:vector>
  </HeadingPairs>
  <TitlesOfParts>
    <vt:vector size="45" baseType="lpstr">
      <vt:lpstr>等线</vt:lpstr>
      <vt:lpstr>等线 Light</vt:lpstr>
      <vt:lpstr>Microsoft YaHei</vt:lpstr>
      <vt:lpstr>Microsoft YaHei</vt:lpstr>
      <vt:lpstr>Microsoft YaHei</vt:lpstr>
      <vt:lpstr>Arial</vt:lpstr>
      <vt:lpstr>Calibri</vt:lpstr>
      <vt:lpstr>Times New Roman</vt:lpstr>
      <vt:lpstr>Wingdings</vt:lpstr>
      <vt:lpstr>自定义设计方案</vt:lpstr>
      <vt:lpstr>第五章 云基础设施机制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DADI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lsk</dc:creator>
  <cp:keywords>计算机学院</cp:keywords>
  <cp:lastModifiedBy>施 政良</cp:lastModifiedBy>
  <cp:revision>2572</cp:revision>
  <dcterms:created xsi:type="dcterms:W3CDTF">2013-05-22T02:15:00Z</dcterms:created>
  <dcterms:modified xsi:type="dcterms:W3CDTF">2022-06-02T14:22:38Z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2052-11.1.0.7989</vt:lpwstr>
  </property>
</Properties>
</file>